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4.xml" ContentType="application/vnd.openxmlformats-officedocument.themeOverride+xml"/>
  <Override PartName="/ppt/tags/tag5.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11088064" r:id="rId4"/>
    <p:sldId id="11088061" r:id="rId5"/>
    <p:sldId id="11088087" r:id="rId6"/>
    <p:sldId id="11088065" r:id="rId7"/>
    <p:sldId id="11088069" r:id="rId8"/>
    <p:sldId id="11088088" r:id="rId9"/>
    <p:sldId id="11088089" r:id="rId10"/>
    <p:sldId id="11088090" r:id="rId11"/>
    <p:sldId id="11088091" r:id="rId12"/>
    <p:sldId id="11088092" r:id="rId13"/>
    <p:sldId id="11088093" r:id="rId14"/>
    <p:sldId id="11088094" r:id="rId15"/>
    <p:sldId id="11088095" r:id="rId16"/>
    <p:sldId id="11088096" r:id="rId17"/>
    <p:sldId id="11088097" r:id="rId18"/>
    <p:sldId id="11088066" r:id="rId19"/>
    <p:sldId id="11088070" r:id="rId20"/>
    <p:sldId id="1108805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p15:clr>
            <a:srgbClr val="A4A3A4"/>
          </p15:clr>
        </p15:guide>
        <p15:guide id="2" pos="38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254"/>
    <a:srgbClr val="064A91"/>
    <a:srgbClr val="3591D0"/>
    <a:srgbClr val="2D4F72"/>
    <a:srgbClr val="CAE9F3"/>
    <a:srgbClr val="84CBE4"/>
    <a:srgbClr val="3166A3"/>
    <a:srgbClr val="5C88B7"/>
    <a:srgbClr val="CDE9F3"/>
    <a:srgbClr val="648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10" d="100"/>
          <a:sy n="110" d="100"/>
        </p:scale>
        <p:origin x="630" y="108"/>
      </p:cViewPr>
      <p:guideLst>
        <p:guide orient="horz" pos="2162"/>
        <p:guide pos="380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D86F1-CC6E-411E-BE88-E730716B0FD2}" type="datetimeFigureOut">
              <a:rPr lang="zh-CN" altLang="en-US" smtClean="0"/>
              <a:t>2024/1/5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E967D7-DE3B-4141-B8A6-07A4B6C87E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10</a:t>
            </a:fld>
            <a:endParaRPr lang="zh-CN" altLang="en-US"/>
          </a:p>
        </p:txBody>
      </p:sp>
    </p:spTree>
    <p:extLst>
      <p:ext uri="{BB962C8B-B14F-4D97-AF65-F5344CB8AC3E}">
        <p14:creationId xmlns:p14="http://schemas.microsoft.com/office/powerpoint/2010/main" val="309416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11</a:t>
            </a:fld>
            <a:endParaRPr lang="zh-CN" altLang="en-US"/>
          </a:p>
        </p:txBody>
      </p:sp>
    </p:spTree>
    <p:extLst>
      <p:ext uri="{BB962C8B-B14F-4D97-AF65-F5344CB8AC3E}">
        <p14:creationId xmlns:p14="http://schemas.microsoft.com/office/powerpoint/2010/main" val="3001174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12</a:t>
            </a:fld>
            <a:endParaRPr lang="zh-CN" altLang="en-US"/>
          </a:p>
        </p:txBody>
      </p:sp>
    </p:spTree>
    <p:extLst>
      <p:ext uri="{BB962C8B-B14F-4D97-AF65-F5344CB8AC3E}">
        <p14:creationId xmlns:p14="http://schemas.microsoft.com/office/powerpoint/2010/main" val="3469303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13</a:t>
            </a:fld>
            <a:endParaRPr lang="zh-CN" altLang="en-US"/>
          </a:p>
        </p:txBody>
      </p:sp>
    </p:spTree>
    <p:extLst>
      <p:ext uri="{BB962C8B-B14F-4D97-AF65-F5344CB8AC3E}">
        <p14:creationId xmlns:p14="http://schemas.microsoft.com/office/powerpoint/2010/main" val="604700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14</a:t>
            </a:fld>
            <a:endParaRPr lang="zh-CN" altLang="en-US"/>
          </a:p>
        </p:txBody>
      </p:sp>
    </p:spTree>
    <p:extLst>
      <p:ext uri="{BB962C8B-B14F-4D97-AF65-F5344CB8AC3E}">
        <p14:creationId xmlns:p14="http://schemas.microsoft.com/office/powerpoint/2010/main" val="2170693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15</a:t>
            </a:fld>
            <a:endParaRPr lang="zh-CN" altLang="en-US"/>
          </a:p>
        </p:txBody>
      </p:sp>
    </p:spTree>
    <p:extLst>
      <p:ext uri="{BB962C8B-B14F-4D97-AF65-F5344CB8AC3E}">
        <p14:creationId xmlns:p14="http://schemas.microsoft.com/office/powerpoint/2010/main" val="1001591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16</a:t>
            </a:fld>
            <a:endParaRPr lang="zh-CN" altLang="en-US"/>
          </a:p>
        </p:txBody>
      </p:sp>
    </p:spTree>
    <p:extLst>
      <p:ext uri="{BB962C8B-B14F-4D97-AF65-F5344CB8AC3E}">
        <p14:creationId xmlns:p14="http://schemas.microsoft.com/office/powerpoint/2010/main" val="3977924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17</a:t>
            </a:fld>
            <a:endParaRPr lang="zh-CN" altLang="en-US"/>
          </a:p>
        </p:txBody>
      </p:sp>
    </p:spTree>
    <p:extLst>
      <p:ext uri="{BB962C8B-B14F-4D97-AF65-F5344CB8AC3E}">
        <p14:creationId xmlns:p14="http://schemas.microsoft.com/office/powerpoint/2010/main" val="3999877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18</a:t>
            </a:fld>
            <a:endParaRPr lang="zh-CN" altLang="en-US"/>
          </a:p>
        </p:txBody>
      </p:sp>
    </p:spTree>
    <p:extLst>
      <p:ext uri="{BB962C8B-B14F-4D97-AF65-F5344CB8AC3E}">
        <p14:creationId xmlns:p14="http://schemas.microsoft.com/office/powerpoint/2010/main" val="2754208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19</a:t>
            </a:fld>
            <a:endParaRPr lang="zh-CN" altLang="en-US"/>
          </a:p>
        </p:txBody>
      </p:sp>
    </p:spTree>
    <p:extLst>
      <p:ext uri="{BB962C8B-B14F-4D97-AF65-F5344CB8AC3E}">
        <p14:creationId xmlns:p14="http://schemas.microsoft.com/office/powerpoint/2010/main" val="1357341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3</a:t>
            </a:fld>
            <a:endParaRPr lang="zh-CN" altLang="en-US"/>
          </a:p>
        </p:txBody>
      </p:sp>
    </p:spTree>
    <p:extLst>
      <p:ext uri="{BB962C8B-B14F-4D97-AF65-F5344CB8AC3E}">
        <p14:creationId xmlns:p14="http://schemas.microsoft.com/office/powerpoint/2010/main" val="3387136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5</a:t>
            </a:fld>
            <a:endParaRPr lang="zh-CN" altLang="en-US"/>
          </a:p>
        </p:txBody>
      </p:sp>
    </p:spTree>
    <p:extLst>
      <p:ext uri="{BB962C8B-B14F-4D97-AF65-F5344CB8AC3E}">
        <p14:creationId xmlns:p14="http://schemas.microsoft.com/office/powerpoint/2010/main" val="168751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6</a:t>
            </a:fld>
            <a:endParaRPr lang="zh-CN" altLang="en-US"/>
          </a:p>
        </p:txBody>
      </p:sp>
    </p:spTree>
    <p:extLst>
      <p:ext uri="{BB962C8B-B14F-4D97-AF65-F5344CB8AC3E}">
        <p14:creationId xmlns:p14="http://schemas.microsoft.com/office/powerpoint/2010/main" val="1776669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7</a:t>
            </a:fld>
            <a:endParaRPr lang="zh-CN" altLang="en-US"/>
          </a:p>
        </p:txBody>
      </p:sp>
    </p:spTree>
    <p:extLst>
      <p:ext uri="{BB962C8B-B14F-4D97-AF65-F5344CB8AC3E}">
        <p14:creationId xmlns:p14="http://schemas.microsoft.com/office/powerpoint/2010/main" val="1539506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8</a:t>
            </a:fld>
            <a:endParaRPr lang="zh-CN" altLang="en-US"/>
          </a:p>
        </p:txBody>
      </p:sp>
    </p:spTree>
    <p:extLst>
      <p:ext uri="{BB962C8B-B14F-4D97-AF65-F5344CB8AC3E}">
        <p14:creationId xmlns:p14="http://schemas.microsoft.com/office/powerpoint/2010/main" val="616422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E967D7-DE3B-4141-B8A6-07A4B6C87E68}" type="slidenum">
              <a:rPr lang="zh-CN" altLang="en-US" smtClean="0"/>
              <a:t>9</a:t>
            </a:fld>
            <a:endParaRPr lang="zh-CN" altLang="en-US"/>
          </a:p>
        </p:txBody>
      </p:sp>
    </p:spTree>
    <p:extLst>
      <p:ext uri="{BB962C8B-B14F-4D97-AF65-F5344CB8AC3E}">
        <p14:creationId xmlns:p14="http://schemas.microsoft.com/office/powerpoint/2010/main" val="345023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23FCED6-7647-47FD-A6BF-B7318C555576}" type="datetimeFigureOut">
              <a:rPr lang="zh-CN" altLang="en-US" smtClean="0"/>
              <a:t>2024/1/5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B7DCD9-DD06-4960-B8BA-30AE0030F28A}" type="slidenum">
              <a:rPr lang="zh-CN" altLang="en-US" smtClean="0"/>
              <a:t>‹#›</a:t>
            </a:fld>
            <a:endParaRPr lang="zh-CN" altLang="en-US"/>
          </a:p>
        </p:txBody>
      </p:sp>
    </p:spTree>
  </p:cSld>
  <p:clrMapOvr>
    <a:masterClrMapping/>
  </p:clrMapOvr>
  <p:transition spd="slow" advClick="0"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3FCED6-7647-47FD-A6BF-B7318C555576}" type="datetimeFigureOut">
              <a:rPr lang="zh-CN" altLang="en-US" smtClean="0"/>
              <a:t>2024/1/5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EB7DCD9-DD06-4960-B8BA-30AE0030F28A}" type="slidenum">
              <a:rPr lang="zh-CN" altLang="en-US" smtClean="0"/>
              <a:t>‹#›</a:t>
            </a:fld>
            <a:endParaRPr lang="zh-CN" altLang="en-US"/>
          </a:p>
        </p:txBody>
      </p:sp>
    </p:spTree>
  </p:cSld>
  <p:clrMapOvr>
    <a:masterClrMapping/>
  </p:clrMapOvr>
  <p:transition spd="slow" advClick="0" advTm="3000">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3FCED6-7647-47FD-A6BF-B7318C555576}" type="datetimeFigureOut">
              <a:rPr lang="zh-CN" altLang="en-US" smtClean="0"/>
              <a:t>2024/1/5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7DCD9-DD06-4960-B8BA-30AE0030F28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Click="0" advTm="300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hemeOverride" Target="../theme/themeOverride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C:\Users\lenovo\Desktop\好看且版权可用的风景图\方俊兰 莫干山 荷花1.jpg方俊兰 莫干山 荷花1"/>
          <p:cNvPicPr>
            <a:picLocks noChangeAspect="1"/>
          </p:cNvPicPr>
          <p:nvPr/>
        </p:nvPicPr>
        <p:blipFill rotWithShape="1">
          <a:blip r:embed="rId5">
            <a:alphaModFix amt="35000"/>
          </a:blip>
          <a:srcRect/>
          <a:stretch>
            <a:fillRect/>
          </a:stretch>
        </p:blipFill>
        <p:spPr>
          <a:xfrm>
            <a:off x="-665480" y="-200025"/>
            <a:ext cx="13016230" cy="8678545"/>
          </a:xfrm>
          <a:prstGeom prst="rect">
            <a:avLst/>
          </a:prstGeom>
        </p:spPr>
      </p:pic>
      <p:sp>
        <p:nvSpPr>
          <p:cNvPr id="24" name="矩形 23"/>
          <p:cNvSpPr/>
          <p:nvPr/>
        </p:nvSpPr>
        <p:spPr>
          <a:xfrm>
            <a:off x="-45526" y="0"/>
            <a:ext cx="12214666"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4" name="任意多边形: 形状 3"/>
          <p:cNvSpPr/>
          <p:nvPr/>
        </p:nvSpPr>
        <p:spPr>
          <a:xfrm>
            <a:off x="-32558" y="-1620411"/>
            <a:ext cx="12192000" cy="4325257"/>
          </a:xfrm>
          <a:custGeom>
            <a:avLst/>
            <a:gdLst>
              <a:gd name="connsiteX0" fmla="*/ 0 w 12192000"/>
              <a:gd name="connsiteY0" fmla="*/ 0 h 4325257"/>
              <a:gd name="connsiteX1" fmla="*/ 12192000 w 12192000"/>
              <a:gd name="connsiteY1" fmla="*/ 0 h 4325257"/>
              <a:gd name="connsiteX2" fmla="*/ 12192000 w 12192000"/>
              <a:gd name="connsiteY2" fmla="*/ 1194017 h 4325257"/>
              <a:gd name="connsiteX3" fmla="*/ 12128278 w 12192000"/>
              <a:gd name="connsiteY3" fmla="*/ 1298285 h 4325257"/>
              <a:gd name="connsiteX4" fmla="*/ 6059714 w 12192000"/>
              <a:gd name="connsiteY4" fmla="*/ 4325257 h 4325257"/>
              <a:gd name="connsiteX5" fmla="*/ 157331 w 12192000"/>
              <a:gd name="connsiteY5" fmla="*/ 1540499 h 4325257"/>
              <a:gd name="connsiteX6" fmla="*/ 0 w 12192000"/>
              <a:gd name="connsiteY6" fmla="*/ 1311184 h 432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325257">
                <a:moveTo>
                  <a:pt x="0" y="0"/>
                </a:moveTo>
                <a:lnTo>
                  <a:pt x="12192000" y="0"/>
                </a:lnTo>
                <a:lnTo>
                  <a:pt x="12192000" y="1194017"/>
                </a:lnTo>
                <a:lnTo>
                  <a:pt x="12128278" y="1298285"/>
                </a:lnTo>
                <a:cubicBezTo>
                  <a:pt x="10959576" y="3101286"/>
                  <a:pt x="8680201" y="4325257"/>
                  <a:pt x="6059714" y="4325257"/>
                </a:cubicBezTo>
                <a:cubicBezTo>
                  <a:pt x="3558341" y="4325257"/>
                  <a:pt x="1367773" y="3210027"/>
                  <a:pt x="157331" y="1540499"/>
                </a:cubicBezTo>
                <a:lnTo>
                  <a:pt x="0" y="13111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 name="任意多边形: 形状 5"/>
          <p:cNvSpPr/>
          <p:nvPr/>
        </p:nvSpPr>
        <p:spPr>
          <a:xfrm>
            <a:off x="29679" y="-1826019"/>
            <a:ext cx="12172213" cy="3897352"/>
          </a:xfrm>
          <a:custGeom>
            <a:avLst/>
            <a:gdLst>
              <a:gd name="connsiteX0" fmla="*/ 0 w 12172213"/>
              <a:gd name="connsiteY0" fmla="*/ 0 h 3897352"/>
              <a:gd name="connsiteX1" fmla="*/ 12172213 w 12172213"/>
              <a:gd name="connsiteY1" fmla="*/ 0 h 3897352"/>
              <a:gd name="connsiteX2" fmla="*/ 12128058 w 12172213"/>
              <a:gd name="connsiteY2" fmla="*/ 153083 h 3897352"/>
              <a:gd name="connsiteX3" fmla="*/ 6086106 w 12172213"/>
              <a:gd name="connsiteY3" fmla="*/ 3897352 h 3897352"/>
              <a:gd name="connsiteX4" fmla="*/ 44154 w 12172213"/>
              <a:gd name="connsiteY4" fmla="*/ 153083 h 3897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2213" h="3897352">
                <a:moveTo>
                  <a:pt x="0" y="0"/>
                </a:moveTo>
                <a:lnTo>
                  <a:pt x="12172213" y="0"/>
                </a:lnTo>
                <a:lnTo>
                  <a:pt x="12128058" y="153083"/>
                </a:lnTo>
                <a:cubicBezTo>
                  <a:pt x="11435718" y="2306293"/>
                  <a:pt x="8993118" y="3897352"/>
                  <a:pt x="6086106" y="3897352"/>
                </a:cubicBezTo>
                <a:cubicBezTo>
                  <a:pt x="3179095" y="3897352"/>
                  <a:pt x="736495" y="2306293"/>
                  <a:pt x="44154" y="153083"/>
                </a:cubicBezTo>
                <a:close/>
              </a:path>
            </a:pathLst>
          </a:cu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任意多边形: 形状 6"/>
          <p:cNvSpPr/>
          <p:nvPr/>
        </p:nvSpPr>
        <p:spPr>
          <a:xfrm>
            <a:off x="-2880" y="-1099288"/>
            <a:ext cx="12192000" cy="3804134"/>
          </a:xfrm>
          <a:custGeom>
            <a:avLst/>
            <a:gdLst>
              <a:gd name="connsiteX0" fmla="*/ 12192000 w 12192000"/>
              <a:gd name="connsiteY0" fmla="*/ 0 h 3804134"/>
              <a:gd name="connsiteX1" fmla="*/ 12192000 w 12192000"/>
              <a:gd name="connsiteY1" fmla="*/ 777320 h 3804134"/>
              <a:gd name="connsiteX2" fmla="*/ 12037401 w 12192000"/>
              <a:gd name="connsiteY2" fmla="*/ 1069996 h 3804134"/>
              <a:gd name="connsiteX3" fmla="*/ 6084345 w 12192000"/>
              <a:gd name="connsiteY3" fmla="*/ 3804134 h 3804134"/>
              <a:gd name="connsiteX4" fmla="*/ 131289 w 12192000"/>
              <a:gd name="connsiteY4" fmla="*/ 1069996 h 3804134"/>
              <a:gd name="connsiteX5" fmla="*/ 0 w 12192000"/>
              <a:gd name="connsiteY5" fmla="*/ 821448 h 3804134"/>
              <a:gd name="connsiteX6" fmla="*/ 0 w 12192000"/>
              <a:gd name="connsiteY6" fmla="*/ 64919 h 3804134"/>
              <a:gd name="connsiteX7" fmla="*/ 53922 w 12192000"/>
              <a:gd name="connsiteY7" fmla="*/ 215104 h 3804134"/>
              <a:gd name="connsiteX8" fmla="*/ 6084346 w 12192000"/>
              <a:gd name="connsiteY8" fmla="*/ 3392443 h 3804134"/>
              <a:gd name="connsiteX9" fmla="*/ 12114770 w 12192000"/>
              <a:gd name="connsiteY9" fmla="*/ 215104 h 380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804134">
                <a:moveTo>
                  <a:pt x="12192000" y="0"/>
                </a:moveTo>
                <a:lnTo>
                  <a:pt x="12192000" y="777320"/>
                </a:lnTo>
                <a:lnTo>
                  <a:pt x="12037401" y="1069996"/>
                </a:lnTo>
                <a:cubicBezTo>
                  <a:pt x="11056602" y="2676734"/>
                  <a:pt x="8760486" y="3804134"/>
                  <a:pt x="6084345" y="3804134"/>
                </a:cubicBezTo>
                <a:cubicBezTo>
                  <a:pt x="3408204" y="3804134"/>
                  <a:pt x="1112088" y="2676734"/>
                  <a:pt x="131289" y="1069996"/>
                </a:cubicBezTo>
                <a:lnTo>
                  <a:pt x="0" y="821448"/>
                </a:lnTo>
                <a:lnTo>
                  <a:pt x="0" y="64919"/>
                </a:lnTo>
                <a:lnTo>
                  <a:pt x="53922" y="215104"/>
                </a:lnTo>
                <a:cubicBezTo>
                  <a:pt x="853385" y="2055893"/>
                  <a:pt x="3250921" y="3392443"/>
                  <a:pt x="6084346" y="3392443"/>
                </a:cubicBezTo>
                <a:cubicBezTo>
                  <a:pt x="8917772" y="3392443"/>
                  <a:pt x="11315307" y="2055893"/>
                  <a:pt x="12114770" y="215104"/>
                </a:cubicBez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2" name="组合 1"/>
          <p:cNvGrpSpPr/>
          <p:nvPr/>
        </p:nvGrpSpPr>
        <p:grpSpPr>
          <a:xfrm>
            <a:off x="5209175" y="1308608"/>
            <a:ext cx="1813222" cy="1813222"/>
            <a:chOff x="5189389" y="740337"/>
            <a:chExt cx="1813222" cy="1813222"/>
          </a:xfrm>
        </p:grpSpPr>
        <p:sp>
          <p:nvSpPr>
            <p:cNvPr id="25" name="椭圆 24"/>
            <p:cNvSpPr/>
            <p:nvPr/>
          </p:nvSpPr>
          <p:spPr>
            <a:xfrm>
              <a:off x="5189389" y="740337"/>
              <a:ext cx="1813222" cy="1813222"/>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27" name="black-graduation-cap-tool-of-university-student-for-head_43132"/>
            <p:cNvSpPr/>
            <p:nvPr/>
          </p:nvSpPr>
          <p:spPr>
            <a:xfrm>
              <a:off x="5500024" y="1321702"/>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25号-九州真书" panose="00000500000000000000" pitchFamily="2" charset="-122"/>
                <a:ea typeface="字魂125号-九州真书" panose="00000500000000000000" pitchFamily="2" charset="-122"/>
                <a:cs typeface="+mn-ea"/>
                <a:sym typeface="+mn-lt"/>
              </a:endParaRPr>
            </a:p>
          </p:txBody>
        </p:sp>
      </p:grpSp>
      <p:sp>
        <p:nvSpPr>
          <p:cNvPr id="8" name="文本框 7"/>
          <p:cNvSpPr txBox="1"/>
          <p:nvPr/>
        </p:nvSpPr>
        <p:spPr>
          <a:xfrm>
            <a:off x="1262347" y="3368698"/>
            <a:ext cx="10026650" cy="923330"/>
          </a:xfrm>
          <a:prstGeom prst="rect">
            <a:avLst/>
          </a:prstGeom>
          <a:noFill/>
        </p:spPr>
        <p:txBody>
          <a:bodyPr wrap="square" rtlCol="0">
            <a:spAutoFit/>
          </a:bodyPr>
          <a:lstStyle/>
          <a:p>
            <a:pPr algn="ctr"/>
            <a:r>
              <a:rPr lang="zh-CN" altLang="en-US" sz="5400" b="1" dirty="0">
                <a:solidFill>
                  <a:srgbClr val="2D4F72"/>
                </a:solidFill>
                <a:latin typeface="宋体" panose="02010600030101010101" pitchFamily="2" charset="-122"/>
                <a:ea typeface="宋体" panose="02010600030101010101" pitchFamily="2" charset="-122"/>
                <a:sym typeface="+mn-ea"/>
              </a:rPr>
              <a:t>基于</a:t>
            </a:r>
            <a:r>
              <a:rPr lang="en-US" altLang="zh-CN" sz="5400" b="1" dirty="0">
                <a:solidFill>
                  <a:srgbClr val="2D4F72"/>
                </a:solidFill>
                <a:latin typeface="宋体" panose="02010600030101010101" pitchFamily="2" charset="-122"/>
                <a:ea typeface="宋体" panose="02010600030101010101" pitchFamily="2" charset="-122"/>
                <a:sym typeface="+mn-ea"/>
              </a:rPr>
              <a:t>STM32F407</a:t>
            </a:r>
            <a:r>
              <a:rPr lang="zh-CN" altLang="en-US" sz="5400" b="1" dirty="0">
                <a:solidFill>
                  <a:srgbClr val="2D4F72"/>
                </a:solidFill>
                <a:latin typeface="宋体" panose="02010600030101010101" pitchFamily="2" charset="-122"/>
                <a:ea typeface="宋体" panose="02010600030101010101" pitchFamily="2" charset="-122"/>
                <a:sym typeface="+mn-ea"/>
              </a:rPr>
              <a:t>的智能手机系统</a:t>
            </a:r>
            <a:endParaRPr lang="zh-CN" altLang="en-US" sz="5400" b="1" spc="-300" dirty="0">
              <a:solidFill>
                <a:srgbClr val="2D4F72"/>
              </a:solidFill>
              <a:latin typeface="宋体" panose="02010600030101010101" pitchFamily="2" charset="-122"/>
              <a:ea typeface="宋体" panose="02010600030101010101" pitchFamily="2" charset="-122"/>
              <a:cs typeface="+mn-ea"/>
              <a:sym typeface="+mn-ea"/>
            </a:endParaRPr>
          </a:p>
        </p:txBody>
      </p:sp>
      <p:grpSp>
        <p:nvGrpSpPr>
          <p:cNvPr id="14" name="组合 13"/>
          <p:cNvGrpSpPr/>
          <p:nvPr/>
        </p:nvGrpSpPr>
        <p:grpSpPr>
          <a:xfrm>
            <a:off x="2167261" y="5219938"/>
            <a:ext cx="8287656" cy="369332"/>
            <a:chOff x="2167261" y="5219938"/>
            <a:chExt cx="8287656" cy="369332"/>
          </a:xfrm>
        </p:grpSpPr>
        <p:grpSp>
          <p:nvGrpSpPr>
            <p:cNvPr id="12" name="组合 11"/>
            <p:cNvGrpSpPr/>
            <p:nvPr/>
          </p:nvGrpSpPr>
          <p:grpSpPr>
            <a:xfrm>
              <a:off x="2167261" y="5407705"/>
              <a:ext cx="8287656" cy="0"/>
              <a:chOff x="1422401" y="6394677"/>
              <a:chExt cx="8287656" cy="0"/>
            </a:xfrm>
          </p:grpSpPr>
          <p:cxnSp>
            <p:nvCxnSpPr>
              <p:cNvPr id="17" name="直接连接符 16"/>
              <p:cNvCxnSpPr/>
              <p:nvPr/>
            </p:nvCxnSpPr>
            <p:spPr>
              <a:xfrm>
                <a:off x="6528987" y="6394677"/>
                <a:ext cx="3181070" cy="0"/>
              </a:xfrm>
              <a:prstGeom prst="line">
                <a:avLst/>
              </a:prstGeom>
              <a:ln w="15875">
                <a:solidFill>
                  <a:srgbClr val="2D4F7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422401" y="6394677"/>
                <a:ext cx="2919359" cy="0"/>
              </a:xfrm>
              <a:prstGeom prst="line">
                <a:avLst/>
              </a:prstGeom>
              <a:ln w="15875">
                <a:solidFill>
                  <a:srgbClr val="2D4F72"/>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5086620" y="5219938"/>
              <a:ext cx="2378105" cy="369332"/>
            </a:xfrm>
            <a:prstGeom prst="rect">
              <a:avLst/>
            </a:prstGeom>
            <a:noFill/>
          </p:spPr>
          <p:txBody>
            <a:bodyPr wrap="square" rtlCol="0">
              <a:spAutoFit/>
            </a:bodyPr>
            <a:lstStyle/>
            <a:p>
              <a:r>
                <a:rPr lang="zh-CN" altLang="en-US" dirty="0">
                  <a:latin typeface="字魂125号-九州真书" panose="00000500000000000000" pitchFamily="2" charset="-122"/>
                  <a:ea typeface="字魂125号-九州真书" panose="00000500000000000000" pitchFamily="2" charset="-122"/>
                  <a:cs typeface="+mn-ea"/>
                  <a:sym typeface="+mn-lt"/>
                </a:rPr>
                <a:t>   汇报人：朱顺禄</a:t>
              </a:r>
              <a:endParaRPr lang="en-US" altLang="zh-CN" dirty="0">
                <a:latin typeface="字魂125号-九州真书" panose="00000500000000000000" pitchFamily="2" charset="-122"/>
                <a:ea typeface="字魂125号-九州真书" panose="00000500000000000000" pitchFamily="2" charset="-122"/>
                <a:cs typeface="+mn-ea"/>
                <a:sym typeface="+mn-lt"/>
              </a:endParaRPr>
            </a:p>
          </p:txBody>
        </p:sp>
      </p:grpSp>
      <p:pic>
        <p:nvPicPr>
          <p:cNvPr id="5" name="图片 4" descr="微信图片_20211211011730"/>
          <p:cNvPicPr>
            <a:picLocks noChangeAspect="1"/>
          </p:cNvPicPr>
          <p:nvPr/>
        </p:nvPicPr>
        <p:blipFill>
          <a:blip r:embed="rId6"/>
          <a:stretch>
            <a:fillRect/>
          </a:stretch>
        </p:blipFill>
        <p:spPr>
          <a:xfrm>
            <a:off x="4876165" y="76200"/>
            <a:ext cx="2370455" cy="523875"/>
          </a:xfrm>
          <a:prstGeom prst="rect">
            <a:avLst/>
          </a:prstGeom>
        </p:spPr>
      </p:pic>
    </p:spTree>
    <p:custDataLst>
      <p:tags r:id="rId2"/>
    </p:custData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16" presetClass="entr" presetSubtype="21" fill="hold" nodeType="withEffect">
                                  <p:stCondLst>
                                    <p:cond delay="100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zh-CN" altLang="en-US" sz="2800" dirty="0">
                  <a:solidFill>
                    <a:schemeClr val="bg1"/>
                  </a:solidFill>
                  <a:cs typeface="+mn-ea"/>
                  <a:sym typeface="+mn-lt"/>
                </a:rPr>
                <a:t>相册功能</a:t>
              </a: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pic>
        <p:nvPicPr>
          <p:cNvPr id="2" name="图片 1">
            <a:extLst>
              <a:ext uri="{FF2B5EF4-FFF2-40B4-BE49-F238E27FC236}">
                <a16:creationId xmlns:a16="http://schemas.microsoft.com/office/drawing/2014/main" id="{94743386-DCCD-1854-1441-5EB5254BBAD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111136" y="2080179"/>
            <a:ext cx="5094076" cy="3074752"/>
          </a:xfrm>
          <a:prstGeom prst="rect">
            <a:avLst/>
          </a:prstGeom>
          <a:noFill/>
          <a:ln>
            <a:noFill/>
          </a:ln>
        </p:spPr>
      </p:pic>
      <p:pic>
        <p:nvPicPr>
          <p:cNvPr id="6" name="图片 5">
            <a:extLst>
              <a:ext uri="{FF2B5EF4-FFF2-40B4-BE49-F238E27FC236}">
                <a16:creationId xmlns:a16="http://schemas.microsoft.com/office/drawing/2014/main" id="{4F722C2D-781C-FA36-1BB0-77A75ACEEE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343550" y="1002455"/>
            <a:ext cx="2235616" cy="2976164"/>
          </a:xfrm>
          <a:prstGeom prst="rect">
            <a:avLst/>
          </a:prstGeom>
        </p:spPr>
      </p:pic>
      <p:pic>
        <p:nvPicPr>
          <p:cNvPr id="9" name="图片 8">
            <a:extLst>
              <a:ext uri="{FF2B5EF4-FFF2-40B4-BE49-F238E27FC236}">
                <a16:creationId xmlns:a16="http://schemas.microsoft.com/office/drawing/2014/main" id="{D22119A0-20A4-2F5A-A1C9-BD1CAC967B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4650438" y="3259523"/>
            <a:ext cx="1674092" cy="2976163"/>
          </a:xfrm>
          <a:prstGeom prst="rect">
            <a:avLst/>
          </a:prstGeom>
        </p:spPr>
      </p:pic>
      <p:sp>
        <p:nvSpPr>
          <p:cNvPr id="12" name="文本框 11">
            <a:extLst>
              <a:ext uri="{FF2B5EF4-FFF2-40B4-BE49-F238E27FC236}">
                <a16:creationId xmlns:a16="http://schemas.microsoft.com/office/drawing/2014/main" id="{23884FDC-C1FE-87E5-F0EA-F6613F2A221B}"/>
              </a:ext>
            </a:extLst>
          </p:cNvPr>
          <p:cNvSpPr txBox="1"/>
          <p:nvPr/>
        </p:nvSpPr>
        <p:spPr>
          <a:xfrm>
            <a:off x="7255700" y="1657541"/>
            <a:ext cx="3648891" cy="3139321"/>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界面主要包括当前图片展示以及切换功能按钮：在屏幕中间有一张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320*240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大小的图片表示当前图片，在图片下方有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200*200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大小的切换按钮（共两个，分为上一张和下一张）。</a:t>
            </a:r>
            <a:endParaRPr lang="en-US" altLang="zh-CN" sz="1200"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dirty="0">
                <a:effectLst/>
                <a:ea typeface="等线" panose="02010600030101010101" pitchFamily="2" charset="-122"/>
                <a:cs typeface="Times New Roman" panose="02020603050405020304" pitchFamily="18" charset="0"/>
              </a:rPr>
              <a:t>切换功能主要通过实验板上的</a:t>
            </a:r>
            <a:r>
              <a:rPr lang="en-US" altLang="zh-CN" sz="1800" dirty="0">
                <a:effectLst/>
                <a:ea typeface="等线" panose="02010600030101010101" pitchFamily="2" charset="-122"/>
                <a:cs typeface="Times New Roman" panose="02020603050405020304" pitchFamily="18" charset="0"/>
              </a:rPr>
              <a:t>S1</a:t>
            </a:r>
            <a:r>
              <a:rPr lang="zh-CN" altLang="zh-CN"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S2</a:t>
            </a:r>
            <a:r>
              <a:rPr lang="zh-CN" altLang="zh-CN" sz="1800" dirty="0">
                <a:effectLst/>
                <a:ea typeface="等线" panose="02010600030101010101" pitchFamily="2" charset="-122"/>
                <a:cs typeface="Times New Roman" panose="02020603050405020304" pitchFamily="18" charset="0"/>
              </a:rPr>
              <a:t>按键实现，当用户按下</a:t>
            </a:r>
            <a:r>
              <a:rPr lang="en-US" altLang="zh-CN" sz="1800" dirty="0">
                <a:effectLst/>
                <a:ea typeface="等线" panose="02010600030101010101" pitchFamily="2" charset="-122"/>
                <a:cs typeface="Times New Roman" panose="02020603050405020304" pitchFamily="18" charset="0"/>
              </a:rPr>
              <a:t>S1</a:t>
            </a:r>
            <a:r>
              <a:rPr lang="zh-CN" altLang="zh-CN" sz="1800" dirty="0">
                <a:effectLst/>
                <a:ea typeface="等线" panose="02010600030101010101" pitchFamily="2" charset="-122"/>
                <a:cs typeface="Times New Roman" panose="02020603050405020304" pitchFamily="18" charset="0"/>
              </a:rPr>
              <a:t>键时，图片自动切换至上一张图片，当用户按下</a:t>
            </a:r>
            <a:r>
              <a:rPr lang="en-US" altLang="zh-CN" sz="1800" dirty="0">
                <a:effectLst/>
                <a:ea typeface="等线" panose="02010600030101010101" pitchFamily="2" charset="-122"/>
                <a:cs typeface="Times New Roman" panose="02020603050405020304" pitchFamily="18" charset="0"/>
              </a:rPr>
              <a:t>S2</a:t>
            </a:r>
            <a:r>
              <a:rPr lang="zh-CN" altLang="zh-CN" sz="1800" dirty="0">
                <a:effectLst/>
                <a:ea typeface="等线" panose="02010600030101010101" pitchFamily="2" charset="-122"/>
                <a:cs typeface="Times New Roman" panose="02020603050405020304" pitchFamily="18" charset="0"/>
              </a:rPr>
              <a:t>键时，图片自动切换至下一张图片。</a:t>
            </a:r>
            <a:endParaRPr lang="zh-CN" altLang="en-US" dirty="0"/>
          </a:p>
        </p:txBody>
      </p:sp>
      <p:pic>
        <p:nvPicPr>
          <p:cNvPr id="13" name="图片 12">
            <a:extLst>
              <a:ext uri="{FF2B5EF4-FFF2-40B4-BE49-F238E27FC236}">
                <a16:creationId xmlns:a16="http://schemas.microsoft.com/office/drawing/2014/main" id="{E5FE97B7-0952-66EC-EA12-AEAFB09CF4F2}"/>
              </a:ext>
            </a:extLst>
          </p:cNvPr>
          <p:cNvPicPr>
            <a:picLocks noChangeAspect="1"/>
          </p:cNvPicPr>
          <p:nvPr/>
        </p:nvPicPr>
        <p:blipFill>
          <a:blip r:embed="rId7"/>
          <a:stretch>
            <a:fillRect/>
          </a:stretch>
        </p:blipFill>
        <p:spPr>
          <a:xfrm>
            <a:off x="9505949" y="4747604"/>
            <a:ext cx="1787526" cy="1337429"/>
          </a:xfrm>
          <a:prstGeom prst="rect">
            <a:avLst/>
          </a:prstGeom>
        </p:spPr>
      </p:pic>
    </p:spTree>
    <p:extLst>
      <p:ext uri="{BB962C8B-B14F-4D97-AF65-F5344CB8AC3E}">
        <p14:creationId xmlns:p14="http://schemas.microsoft.com/office/powerpoint/2010/main" val="1232314508"/>
      </p:ext>
    </p:extLst>
  </p:cSld>
  <p:clrMapOvr>
    <a:masterClrMapping/>
  </p:clrMapOvr>
  <p:transition spd="slow" advClick="0" advTm="3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zh-CN" altLang="en-US" sz="2800" dirty="0">
                  <a:solidFill>
                    <a:schemeClr val="bg1"/>
                  </a:solidFill>
                  <a:cs typeface="+mn-ea"/>
                  <a:sym typeface="+mn-lt"/>
                </a:rPr>
                <a:t>实时时钟</a:t>
              </a: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pic>
        <p:nvPicPr>
          <p:cNvPr id="2" name="图片 1">
            <a:extLst>
              <a:ext uri="{FF2B5EF4-FFF2-40B4-BE49-F238E27FC236}">
                <a16:creationId xmlns:a16="http://schemas.microsoft.com/office/drawing/2014/main" id="{E3976A01-55BF-7CAF-0396-9E1CF270ECA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786053" y="1245144"/>
            <a:ext cx="5257800" cy="3949700"/>
          </a:xfrm>
          <a:prstGeom prst="rect">
            <a:avLst/>
          </a:prstGeom>
          <a:noFill/>
          <a:ln>
            <a:noFill/>
          </a:ln>
        </p:spPr>
      </p:pic>
      <p:sp>
        <p:nvSpPr>
          <p:cNvPr id="8" name="文本框 7">
            <a:extLst>
              <a:ext uri="{FF2B5EF4-FFF2-40B4-BE49-F238E27FC236}">
                <a16:creationId xmlns:a16="http://schemas.microsoft.com/office/drawing/2014/main" id="{D3BD2F71-463D-373F-6973-9877AF10CAE3}"/>
              </a:ext>
            </a:extLst>
          </p:cNvPr>
          <p:cNvSpPr txBox="1"/>
          <p:nvPr/>
        </p:nvSpPr>
        <p:spPr>
          <a:xfrm>
            <a:off x="6148149" y="3780431"/>
            <a:ext cx="4876320" cy="2031325"/>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在本次时钟设计中，在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LCD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屏幕中间有一个圆形钟表样子的时钟，具有时分秒三根针随时间不断转动，在电子钟上有数字样式的实时时钟，用于判断当前时间的准确性。</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数码管分秒显示功能，在实验板右侧有一个矩阵键盘，在上方的数码管将实时的时间分钟和秒钟显示出来，并不断随时间变化。</a:t>
            </a:r>
            <a:endParaRPr lang="zh-CN" altLang="en-US" dirty="0"/>
          </a:p>
        </p:txBody>
      </p:sp>
      <p:pic>
        <p:nvPicPr>
          <p:cNvPr id="9" name="图片 8">
            <a:extLst>
              <a:ext uri="{FF2B5EF4-FFF2-40B4-BE49-F238E27FC236}">
                <a16:creationId xmlns:a16="http://schemas.microsoft.com/office/drawing/2014/main" id="{5008685C-ACA6-3CCF-6CAF-9697713E490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6651786" y="1622255"/>
            <a:ext cx="1659462" cy="2209584"/>
          </a:xfrm>
          <a:prstGeom prst="rect">
            <a:avLst/>
          </a:prstGeom>
          <a:noFill/>
          <a:ln>
            <a:noFill/>
          </a:ln>
        </p:spPr>
      </p:pic>
      <p:pic>
        <p:nvPicPr>
          <p:cNvPr id="10" name="图片 9">
            <a:extLst>
              <a:ext uri="{FF2B5EF4-FFF2-40B4-BE49-F238E27FC236}">
                <a16:creationId xmlns:a16="http://schemas.microsoft.com/office/drawing/2014/main" id="{493EB902-6419-6AF9-DD02-53439E8DD7B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91182" y="1897316"/>
            <a:ext cx="2133287" cy="1602508"/>
          </a:xfrm>
          <a:prstGeom prst="rect">
            <a:avLst/>
          </a:prstGeom>
          <a:noFill/>
          <a:ln>
            <a:noFill/>
          </a:ln>
        </p:spPr>
      </p:pic>
    </p:spTree>
    <p:extLst>
      <p:ext uri="{BB962C8B-B14F-4D97-AF65-F5344CB8AC3E}">
        <p14:creationId xmlns:p14="http://schemas.microsoft.com/office/powerpoint/2010/main" val="3719366178"/>
      </p:ext>
    </p:extLst>
  </p:cSld>
  <p:clrMapOvr>
    <a:masterClrMapping/>
  </p:clrMapOvr>
  <p:transition spd="slow" advClick="0" advTm="300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en-US" altLang="zh-CN" sz="2800" dirty="0">
                  <a:solidFill>
                    <a:schemeClr val="bg1"/>
                  </a:solidFill>
                  <a:cs typeface="+mn-ea"/>
                  <a:sym typeface="+mn-lt"/>
                </a:rPr>
                <a:t>GPS</a:t>
              </a:r>
              <a:endParaRPr lang="zh-CN" altLang="en-US" sz="2800" dirty="0">
                <a:solidFill>
                  <a:schemeClr val="bg1"/>
                </a:solidFill>
                <a:cs typeface="+mn-ea"/>
                <a:sym typeface="+mn-lt"/>
              </a:endParaRP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pic>
        <p:nvPicPr>
          <p:cNvPr id="2" name="图片 1">
            <a:extLst>
              <a:ext uri="{FF2B5EF4-FFF2-40B4-BE49-F238E27FC236}">
                <a16:creationId xmlns:a16="http://schemas.microsoft.com/office/drawing/2014/main" id="{E4CCCC3B-30E4-984D-1716-4504857B3EA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4699" y="2028811"/>
            <a:ext cx="5196891" cy="3115387"/>
          </a:xfrm>
          <a:prstGeom prst="rect">
            <a:avLst/>
          </a:prstGeom>
          <a:noFill/>
          <a:ln>
            <a:noFill/>
          </a:ln>
        </p:spPr>
      </p:pic>
      <p:sp>
        <p:nvSpPr>
          <p:cNvPr id="8" name="文本框 7">
            <a:extLst>
              <a:ext uri="{FF2B5EF4-FFF2-40B4-BE49-F238E27FC236}">
                <a16:creationId xmlns:a16="http://schemas.microsoft.com/office/drawing/2014/main" id="{471560B6-AE69-C068-9801-6BE70D64CFD8}"/>
              </a:ext>
            </a:extLst>
          </p:cNvPr>
          <p:cNvSpPr txBox="1"/>
          <p:nvPr/>
        </p:nvSpPr>
        <p:spPr>
          <a:xfrm>
            <a:off x="7324725" y="3429000"/>
            <a:ext cx="3048000" cy="1200329"/>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GPS</a:t>
            </a:r>
            <a:r>
              <a:rPr lang="zh-CN" altLang="zh-CN" sz="1800" dirty="0">
                <a:effectLst/>
                <a:ea typeface="等线" panose="02010600030101010101" pitchFamily="2" charset="-122"/>
                <a:cs typeface="Times New Roman" panose="02020603050405020304" pitchFamily="18" charset="0"/>
              </a:rPr>
              <a:t>定位功能主要实现对当前时间、所在地点的经纬度定位以及捕获的</a:t>
            </a:r>
            <a:r>
              <a:rPr lang="en-US" altLang="zh-CN" sz="1800" dirty="0">
                <a:effectLst/>
                <a:ea typeface="等线" panose="02010600030101010101" pitchFamily="2" charset="-122"/>
                <a:cs typeface="Times New Roman" panose="02020603050405020304" pitchFamily="18" charset="0"/>
              </a:rPr>
              <a:t>GPS</a:t>
            </a:r>
            <a:r>
              <a:rPr lang="zh-CN" altLang="zh-CN" sz="1800" dirty="0">
                <a:effectLst/>
                <a:ea typeface="等线" panose="02010600030101010101" pitchFamily="2" charset="-122"/>
                <a:cs typeface="Times New Roman" panose="02020603050405020304" pitchFamily="18" charset="0"/>
              </a:rPr>
              <a:t>和北斗卫星数量展示</a:t>
            </a:r>
            <a:endParaRPr lang="zh-CN" altLang="en-US" dirty="0"/>
          </a:p>
        </p:txBody>
      </p:sp>
      <p:pic>
        <p:nvPicPr>
          <p:cNvPr id="11" name="图片 10">
            <a:extLst>
              <a:ext uri="{FF2B5EF4-FFF2-40B4-BE49-F238E27FC236}">
                <a16:creationId xmlns:a16="http://schemas.microsoft.com/office/drawing/2014/main" id="{6439DCA4-4677-D57B-0D1E-D49388826B6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4638495" y="623251"/>
            <a:ext cx="2200910" cy="2930525"/>
          </a:xfrm>
          <a:prstGeom prst="rect">
            <a:avLst/>
          </a:prstGeom>
          <a:noFill/>
          <a:ln>
            <a:noFill/>
          </a:ln>
        </p:spPr>
      </p:pic>
    </p:spTree>
    <p:extLst>
      <p:ext uri="{BB962C8B-B14F-4D97-AF65-F5344CB8AC3E}">
        <p14:creationId xmlns:p14="http://schemas.microsoft.com/office/powerpoint/2010/main" val="2274693136"/>
      </p:ext>
    </p:extLst>
  </p:cSld>
  <p:clrMapOvr>
    <a:masterClrMapping/>
  </p:clrMapOvr>
  <p:transition spd="slow" advClick="0" advTm="3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zh-CN" altLang="en-US" sz="2800" dirty="0">
                  <a:solidFill>
                    <a:schemeClr val="bg1"/>
                  </a:solidFill>
                  <a:cs typeface="+mn-ea"/>
                  <a:sym typeface="+mn-lt"/>
                </a:rPr>
                <a:t>拨号盘</a:t>
              </a: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pic>
        <p:nvPicPr>
          <p:cNvPr id="4" name="图片 3">
            <a:extLst>
              <a:ext uri="{FF2B5EF4-FFF2-40B4-BE49-F238E27FC236}">
                <a16:creationId xmlns:a16="http://schemas.microsoft.com/office/drawing/2014/main" id="{61348F89-E99D-312B-7DD0-A9D97A266BD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525" y="1035745"/>
            <a:ext cx="2724426" cy="4557731"/>
          </a:xfrm>
          <a:prstGeom prst="rect">
            <a:avLst/>
          </a:prstGeom>
          <a:noFill/>
          <a:ln>
            <a:noFill/>
          </a:ln>
        </p:spPr>
      </p:pic>
      <p:pic>
        <p:nvPicPr>
          <p:cNvPr id="6" name="图片 5">
            <a:extLst>
              <a:ext uri="{FF2B5EF4-FFF2-40B4-BE49-F238E27FC236}">
                <a16:creationId xmlns:a16="http://schemas.microsoft.com/office/drawing/2014/main" id="{4679CCF7-60E7-7239-0B67-D8D918D9EA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0471" y="1059694"/>
            <a:ext cx="4881548" cy="2745871"/>
          </a:xfrm>
          <a:prstGeom prst="rect">
            <a:avLst/>
          </a:prstGeom>
        </p:spPr>
      </p:pic>
      <p:sp>
        <p:nvSpPr>
          <p:cNvPr id="10" name="文本框 9">
            <a:extLst>
              <a:ext uri="{FF2B5EF4-FFF2-40B4-BE49-F238E27FC236}">
                <a16:creationId xmlns:a16="http://schemas.microsoft.com/office/drawing/2014/main" id="{7A138061-FD60-3231-E1CF-496686580378}"/>
              </a:ext>
            </a:extLst>
          </p:cNvPr>
          <p:cNvSpPr txBox="1"/>
          <p:nvPr/>
        </p:nvSpPr>
        <p:spPr>
          <a:xfrm>
            <a:off x="9052288" y="2187495"/>
            <a:ext cx="2351314" cy="3693319"/>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通过右边数码管矩阵键盘外设实现，用户只需在矩阵键盘上按下自己想输入的号码，在左侧屏幕输入框内会自动输出对应号码，其中需要说明的是</a:t>
            </a:r>
            <a:r>
              <a:rPr lang="en-US" altLang="zh-CN" sz="1800" dirty="0">
                <a:effectLst/>
                <a:ea typeface="等线" panose="02010600030101010101" pitchFamily="2" charset="-122"/>
                <a:cs typeface="Times New Roman" panose="02020603050405020304" pitchFamily="18" charset="0"/>
              </a:rPr>
              <a:t>K10</a:t>
            </a:r>
            <a:r>
              <a:rPr lang="zh-CN" altLang="zh-CN" sz="1800" dirty="0">
                <a:effectLst/>
                <a:ea typeface="等线" panose="02010600030101010101" pitchFamily="2" charset="-122"/>
                <a:cs typeface="Times New Roman" panose="02020603050405020304" pitchFamily="18" charset="0"/>
              </a:rPr>
              <a:t>按键对应数字</a:t>
            </a:r>
            <a:r>
              <a:rPr lang="en-US" altLang="zh-CN" sz="1800" dirty="0">
                <a:effectLst/>
                <a:ea typeface="等线" panose="02010600030101010101" pitchFamily="2" charset="-122"/>
                <a:cs typeface="Times New Roman" panose="02020603050405020304" pitchFamily="18" charset="0"/>
              </a:rPr>
              <a:t>0</a:t>
            </a:r>
            <a:r>
              <a:rPr lang="zh-CN" altLang="zh-CN"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K11</a:t>
            </a:r>
            <a:r>
              <a:rPr lang="zh-CN" altLang="zh-CN" sz="1800" dirty="0">
                <a:effectLst/>
                <a:ea typeface="等线" panose="02010600030101010101" pitchFamily="2" charset="-122"/>
                <a:cs typeface="Times New Roman" panose="02020603050405020304" pitchFamily="18" charset="0"/>
              </a:rPr>
              <a:t>按键对应删除当前某一号码，</a:t>
            </a:r>
            <a:r>
              <a:rPr lang="en-US" altLang="zh-CN" sz="1800" dirty="0">
                <a:effectLst/>
                <a:ea typeface="等线" panose="02010600030101010101" pitchFamily="2" charset="-122"/>
                <a:cs typeface="Times New Roman" panose="02020603050405020304" pitchFamily="18" charset="0"/>
              </a:rPr>
              <a:t>K12</a:t>
            </a:r>
            <a:r>
              <a:rPr lang="zh-CN" altLang="zh-CN" sz="1800" dirty="0">
                <a:effectLst/>
                <a:ea typeface="等线" panose="02010600030101010101" pitchFamily="2" charset="-122"/>
                <a:cs typeface="Times New Roman" panose="02020603050405020304" pitchFamily="18" charset="0"/>
              </a:rPr>
              <a:t>按键对应将当前输入号码清空，用户可重新输入。</a:t>
            </a:r>
            <a:endParaRPr lang="zh-CN" altLang="en-US" dirty="0"/>
          </a:p>
        </p:txBody>
      </p:sp>
      <p:pic>
        <p:nvPicPr>
          <p:cNvPr id="11" name="图片 10">
            <a:extLst>
              <a:ext uri="{FF2B5EF4-FFF2-40B4-BE49-F238E27FC236}">
                <a16:creationId xmlns:a16="http://schemas.microsoft.com/office/drawing/2014/main" id="{8ADB79AE-A716-E047-C85C-482AD797609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4625" y="4016901"/>
            <a:ext cx="2724426" cy="2046567"/>
          </a:xfrm>
          <a:prstGeom prst="rect">
            <a:avLst/>
          </a:prstGeom>
          <a:noFill/>
          <a:ln>
            <a:noFill/>
          </a:ln>
        </p:spPr>
      </p:pic>
    </p:spTree>
    <p:extLst>
      <p:ext uri="{BB962C8B-B14F-4D97-AF65-F5344CB8AC3E}">
        <p14:creationId xmlns:p14="http://schemas.microsoft.com/office/powerpoint/2010/main" val="2386446981"/>
      </p:ext>
    </p:extLst>
  </p:cSld>
  <p:clrMapOvr>
    <a:masterClrMapping/>
  </p:clrMapOvr>
  <p:transition spd="slow" advClick="0" advTm="3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zh-CN" altLang="en-US" sz="2800" dirty="0">
                  <a:solidFill>
                    <a:schemeClr val="bg1"/>
                  </a:solidFill>
                  <a:cs typeface="+mn-ea"/>
                  <a:sym typeface="+mn-lt"/>
                </a:rPr>
                <a:t>温湿度报警</a:t>
              </a: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pic>
        <p:nvPicPr>
          <p:cNvPr id="2" name="图片 1">
            <a:extLst>
              <a:ext uri="{FF2B5EF4-FFF2-40B4-BE49-F238E27FC236}">
                <a16:creationId xmlns:a16="http://schemas.microsoft.com/office/drawing/2014/main" id="{AFE69B2E-7BC9-0780-4BAC-77FD5877CB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326" y="1055523"/>
            <a:ext cx="3055485" cy="5093910"/>
          </a:xfrm>
          <a:prstGeom prst="rect">
            <a:avLst/>
          </a:prstGeom>
          <a:noFill/>
          <a:ln>
            <a:noFill/>
          </a:ln>
        </p:spPr>
      </p:pic>
      <p:pic>
        <p:nvPicPr>
          <p:cNvPr id="5" name="图片 4">
            <a:extLst>
              <a:ext uri="{FF2B5EF4-FFF2-40B4-BE49-F238E27FC236}">
                <a16:creationId xmlns:a16="http://schemas.microsoft.com/office/drawing/2014/main" id="{E13762F5-E66C-F790-5A82-49449CB979C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4995" y="1044637"/>
            <a:ext cx="3055485" cy="5039039"/>
          </a:xfrm>
          <a:prstGeom prst="rect">
            <a:avLst/>
          </a:prstGeom>
          <a:noFill/>
          <a:ln>
            <a:noFill/>
          </a:ln>
        </p:spPr>
      </p:pic>
      <p:sp>
        <p:nvSpPr>
          <p:cNvPr id="9" name="文本框 8">
            <a:extLst>
              <a:ext uri="{FF2B5EF4-FFF2-40B4-BE49-F238E27FC236}">
                <a16:creationId xmlns:a16="http://schemas.microsoft.com/office/drawing/2014/main" id="{AAA7A4AB-97C0-FF4A-DB64-5530C6536FAC}"/>
              </a:ext>
            </a:extLst>
          </p:cNvPr>
          <p:cNvSpPr txBox="1"/>
          <p:nvPr/>
        </p:nvSpPr>
        <p:spPr>
          <a:xfrm>
            <a:off x="7578839" y="3429000"/>
            <a:ext cx="3507762" cy="2031325"/>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温湿家居报警系统主要能实现对当前环境的温度湿度进行监测，同时当温度或湿度超出正常范围内，系统会实现报警，在</a:t>
            </a:r>
            <a:r>
              <a:rPr lang="en-US" altLang="zh-CN" sz="1800" dirty="0">
                <a:effectLst/>
                <a:ea typeface="等线" panose="02010600030101010101" pitchFamily="2" charset="-122"/>
                <a:cs typeface="Times New Roman" panose="02020603050405020304" pitchFamily="18" charset="0"/>
              </a:rPr>
              <a:t>LCD</a:t>
            </a:r>
            <a:r>
              <a:rPr lang="zh-CN" altLang="zh-CN" sz="1800" dirty="0">
                <a:effectLst/>
                <a:ea typeface="等线" panose="02010600030101010101" pitchFamily="2" charset="-122"/>
                <a:cs typeface="Times New Roman" panose="02020603050405020304" pitchFamily="18" charset="0"/>
              </a:rPr>
              <a:t>屏幕中体现为，对应区域变色以示区别，正常</a:t>
            </a:r>
            <a:r>
              <a:rPr lang="en-US" altLang="zh-CN" sz="1800" dirty="0">
                <a:effectLst/>
                <a:ea typeface="等线" panose="02010600030101010101" pitchFamily="2" charset="-122"/>
                <a:cs typeface="Times New Roman" panose="02020603050405020304" pitchFamily="18" charset="0"/>
              </a:rPr>
              <a:t>UI</a:t>
            </a:r>
            <a:r>
              <a:rPr lang="zh-CN" altLang="zh-CN" sz="1800" dirty="0">
                <a:effectLst/>
                <a:ea typeface="等线" panose="02010600030101010101" pitchFamily="2" charset="-122"/>
                <a:cs typeface="Times New Roman" panose="02020603050405020304" pitchFamily="18" charset="0"/>
              </a:rPr>
              <a:t>界面以及湿度报警界面</a:t>
            </a:r>
            <a:r>
              <a:rPr lang="zh-CN" altLang="en-US" sz="1800" dirty="0">
                <a:effectLst/>
                <a:ea typeface="等线" panose="02010600030101010101" pitchFamily="2" charset="-122"/>
                <a:cs typeface="Times New Roman" panose="02020603050405020304" pitchFamily="18" charset="0"/>
              </a:rPr>
              <a:t>如左图</a:t>
            </a:r>
            <a:endParaRPr lang="zh-CN" altLang="en-US" dirty="0"/>
          </a:p>
        </p:txBody>
      </p:sp>
      <p:pic>
        <p:nvPicPr>
          <p:cNvPr id="11" name="图片 10">
            <a:extLst>
              <a:ext uri="{FF2B5EF4-FFF2-40B4-BE49-F238E27FC236}">
                <a16:creationId xmlns:a16="http://schemas.microsoft.com/office/drawing/2014/main" id="{C558B8F7-CFD4-52A1-3D75-D965D44821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7386752" y="1985645"/>
            <a:ext cx="3174839" cy="1021350"/>
          </a:xfrm>
          <a:prstGeom prst="rect">
            <a:avLst/>
          </a:prstGeom>
        </p:spPr>
      </p:pic>
    </p:spTree>
    <p:extLst>
      <p:ext uri="{BB962C8B-B14F-4D97-AF65-F5344CB8AC3E}">
        <p14:creationId xmlns:p14="http://schemas.microsoft.com/office/powerpoint/2010/main" val="2033057537"/>
      </p:ext>
    </p:extLst>
  </p:cSld>
  <p:clrMapOvr>
    <a:masterClrMapping/>
  </p:clrMapOvr>
  <p:transition spd="slow" advClick="0" advTm="3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en-US" altLang="zh-CN" sz="2800" dirty="0">
                  <a:solidFill>
                    <a:schemeClr val="bg1"/>
                  </a:solidFill>
                  <a:cs typeface="+mn-ea"/>
                  <a:sym typeface="+mn-lt"/>
                </a:rPr>
                <a:t>MP3</a:t>
              </a:r>
              <a:endParaRPr lang="zh-CN" altLang="en-US" sz="2800" dirty="0">
                <a:solidFill>
                  <a:schemeClr val="bg1"/>
                </a:solidFill>
                <a:cs typeface="+mn-ea"/>
                <a:sym typeface="+mn-lt"/>
              </a:endParaRP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pic>
        <p:nvPicPr>
          <p:cNvPr id="2" name="图片 1">
            <a:extLst>
              <a:ext uri="{FF2B5EF4-FFF2-40B4-BE49-F238E27FC236}">
                <a16:creationId xmlns:a16="http://schemas.microsoft.com/office/drawing/2014/main" id="{2968776E-35B9-CA67-A6AD-713D36C6542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1407445" y="320976"/>
            <a:ext cx="4957765" cy="6602107"/>
          </a:xfrm>
          <a:prstGeom prst="rect">
            <a:avLst/>
          </a:prstGeom>
          <a:noFill/>
          <a:ln>
            <a:noFill/>
          </a:ln>
        </p:spPr>
      </p:pic>
      <p:sp>
        <p:nvSpPr>
          <p:cNvPr id="8" name="文本框 7">
            <a:extLst>
              <a:ext uri="{FF2B5EF4-FFF2-40B4-BE49-F238E27FC236}">
                <a16:creationId xmlns:a16="http://schemas.microsoft.com/office/drawing/2014/main" id="{0DE9102A-D90F-E47A-08E2-A6ACBEB16476}"/>
              </a:ext>
            </a:extLst>
          </p:cNvPr>
          <p:cNvSpPr txBox="1"/>
          <p:nvPr/>
        </p:nvSpPr>
        <p:spPr>
          <a:xfrm>
            <a:off x="7327944" y="1981743"/>
            <a:ext cx="2908663" cy="4247317"/>
          </a:xfrm>
          <a:prstGeom prst="rect">
            <a:avLst/>
          </a:prstGeom>
          <a:noFill/>
        </p:spPr>
        <p:txBody>
          <a:bodyPr wrap="square">
            <a:spAutoFit/>
          </a:bodyPr>
          <a:lstStyle/>
          <a:p>
            <a:pPr indent="2667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MP3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音乐播放器功能能够实现播放音乐、暂停播放、切换下一首、切换上一首、增加音量、减小音量、循环播放、循环暂停等多种功能，对应功能的实现在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LCD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屏幕中已经给出，如下图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2-10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所示。用户只需在右侧的矩阵键盘按下对应的操作按键便可使系统执行对应功能。同时在数码管中将实时显示当前曲目以及当前音量，能够人性化并且直观给用户提供操作。</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27096B62-836F-F420-39DE-B42DBF72FA1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1482" y="615905"/>
            <a:ext cx="1618792" cy="1216024"/>
          </a:xfrm>
          <a:prstGeom prst="rect">
            <a:avLst/>
          </a:prstGeom>
          <a:noFill/>
          <a:ln>
            <a:noFill/>
          </a:ln>
        </p:spPr>
      </p:pic>
    </p:spTree>
    <p:extLst>
      <p:ext uri="{BB962C8B-B14F-4D97-AF65-F5344CB8AC3E}">
        <p14:creationId xmlns:p14="http://schemas.microsoft.com/office/powerpoint/2010/main" val="3384838048"/>
      </p:ext>
    </p:extLst>
  </p:cSld>
  <p:clrMapOvr>
    <a:masterClrMapping/>
  </p:clrMapOvr>
  <p:transition spd="slow" advClick="0" advTm="3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zh-CN" altLang="en-US" sz="2800" dirty="0">
                  <a:solidFill>
                    <a:schemeClr val="bg1"/>
                  </a:solidFill>
                  <a:cs typeface="+mn-ea"/>
                  <a:sym typeface="+mn-lt"/>
                </a:rPr>
                <a:t>手电筒</a:t>
              </a: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pic>
        <p:nvPicPr>
          <p:cNvPr id="4" name="图片 3">
            <a:extLst>
              <a:ext uri="{FF2B5EF4-FFF2-40B4-BE49-F238E27FC236}">
                <a16:creationId xmlns:a16="http://schemas.microsoft.com/office/drawing/2014/main" id="{85960453-0924-0260-163F-B8770B265F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100" y="855550"/>
            <a:ext cx="3509796" cy="2637005"/>
          </a:xfrm>
          <a:prstGeom prst="rect">
            <a:avLst/>
          </a:prstGeom>
          <a:noFill/>
          <a:ln>
            <a:noFill/>
          </a:ln>
        </p:spPr>
      </p:pic>
      <p:pic>
        <p:nvPicPr>
          <p:cNvPr id="5" name="图片 4">
            <a:extLst>
              <a:ext uri="{FF2B5EF4-FFF2-40B4-BE49-F238E27FC236}">
                <a16:creationId xmlns:a16="http://schemas.microsoft.com/office/drawing/2014/main" id="{914FA678-363B-ED31-5EA4-29ACBBD3C88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923100" y="3550423"/>
            <a:ext cx="3509796" cy="2636053"/>
          </a:xfrm>
          <a:prstGeom prst="rect">
            <a:avLst/>
          </a:prstGeom>
          <a:noFill/>
          <a:ln>
            <a:noFill/>
          </a:ln>
        </p:spPr>
      </p:pic>
      <p:sp>
        <p:nvSpPr>
          <p:cNvPr id="9" name="文本框 8">
            <a:extLst>
              <a:ext uri="{FF2B5EF4-FFF2-40B4-BE49-F238E27FC236}">
                <a16:creationId xmlns:a16="http://schemas.microsoft.com/office/drawing/2014/main" id="{ED917361-E436-675C-1460-C1A982398FAA}"/>
              </a:ext>
            </a:extLst>
          </p:cNvPr>
          <p:cNvSpPr txBox="1"/>
          <p:nvPr/>
        </p:nvSpPr>
        <p:spPr>
          <a:xfrm>
            <a:off x="4955177" y="1092109"/>
            <a:ext cx="2696754" cy="3693319"/>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用户打开手电筒仅需按下按键</a:t>
            </a:r>
            <a:r>
              <a:rPr lang="en-US" altLang="zh-CN" sz="1800" dirty="0">
                <a:effectLst/>
                <a:ea typeface="等线" panose="02010600030101010101" pitchFamily="2" charset="-122"/>
                <a:cs typeface="Times New Roman" panose="02020603050405020304" pitchFamily="18" charset="0"/>
              </a:rPr>
              <a:t>S1</a:t>
            </a:r>
            <a:r>
              <a:rPr lang="zh-CN" altLang="zh-CN" sz="1800" dirty="0">
                <a:effectLst/>
                <a:ea typeface="等线" panose="02010600030101010101" pitchFamily="2" charset="-122"/>
                <a:cs typeface="Times New Roman" panose="02020603050405020304" pitchFamily="18" charset="0"/>
              </a:rPr>
              <a:t>，实验板左侧的环状</a:t>
            </a:r>
            <a:r>
              <a:rPr lang="en-US" altLang="zh-CN" sz="1800" dirty="0">
                <a:effectLst/>
                <a:ea typeface="等线" panose="02010600030101010101" pitchFamily="2" charset="-122"/>
                <a:cs typeface="Times New Roman" panose="02020603050405020304" pitchFamily="18" charset="0"/>
              </a:rPr>
              <a:t>LED</a:t>
            </a:r>
            <a:r>
              <a:rPr lang="zh-CN" altLang="zh-CN" sz="1800" dirty="0">
                <a:effectLst/>
                <a:ea typeface="等线" panose="02010600030101010101" pitchFamily="2" charset="-122"/>
                <a:cs typeface="Times New Roman" panose="02020603050405020304" pitchFamily="18" charset="0"/>
              </a:rPr>
              <a:t>灯将以流水灯样式依次点亮，最后所有</a:t>
            </a:r>
            <a:r>
              <a:rPr lang="en-US" altLang="zh-CN" sz="1800" dirty="0">
                <a:effectLst/>
                <a:ea typeface="等线" panose="02010600030101010101" pitchFamily="2" charset="-122"/>
                <a:cs typeface="Times New Roman" panose="02020603050405020304" pitchFamily="18" charset="0"/>
              </a:rPr>
              <a:t>LED</a:t>
            </a:r>
            <a:r>
              <a:rPr lang="zh-CN" altLang="zh-CN" sz="1800" dirty="0">
                <a:effectLst/>
                <a:ea typeface="等线" panose="02010600030101010101" pitchFamily="2" charset="-122"/>
                <a:cs typeface="Times New Roman" panose="02020603050405020304" pitchFamily="18" charset="0"/>
              </a:rPr>
              <a:t>灯点亮实现手电筒打开，对应屏幕上有一个填充圆改变颜色代表手电筒打开状态；用户关闭手电筒功能只需按下按键</a:t>
            </a:r>
            <a:r>
              <a:rPr lang="en-US" altLang="zh-CN" sz="1800" dirty="0">
                <a:effectLst/>
                <a:ea typeface="等线" panose="02010600030101010101" pitchFamily="2" charset="-122"/>
                <a:cs typeface="Times New Roman" panose="02020603050405020304" pitchFamily="18" charset="0"/>
              </a:rPr>
              <a:t>S2</a:t>
            </a:r>
            <a:r>
              <a:rPr lang="zh-CN" altLang="zh-CN" sz="1800" dirty="0">
                <a:effectLst/>
                <a:ea typeface="等线" panose="02010600030101010101" pitchFamily="2" charset="-122"/>
                <a:cs typeface="Times New Roman" panose="02020603050405020304" pitchFamily="18" charset="0"/>
              </a:rPr>
              <a:t>，手电筒关闭，所有</a:t>
            </a:r>
            <a:r>
              <a:rPr lang="en-US" altLang="zh-CN" sz="1800" dirty="0">
                <a:effectLst/>
                <a:ea typeface="等线" panose="02010600030101010101" pitchFamily="2" charset="-122"/>
                <a:cs typeface="Times New Roman" panose="02020603050405020304" pitchFamily="18" charset="0"/>
              </a:rPr>
              <a:t>LED</a:t>
            </a:r>
            <a:r>
              <a:rPr lang="zh-CN" altLang="zh-CN" sz="1800" dirty="0">
                <a:effectLst/>
                <a:ea typeface="等线" panose="02010600030101010101" pitchFamily="2" charset="-122"/>
                <a:cs typeface="Times New Roman" panose="02020603050405020304" pitchFamily="18" charset="0"/>
              </a:rPr>
              <a:t>灯熄灭，对应屏幕上填充圆改变颜色代表手电筒为关闭状态。</a:t>
            </a:r>
            <a:endParaRPr lang="zh-CN" altLang="en-US" dirty="0"/>
          </a:p>
        </p:txBody>
      </p:sp>
      <p:pic>
        <p:nvPicPr>
          <p:cNvPr id="11" name="图片 10">
            <a:extLst>
              <a:ext uri="{FF2B5EF4-FFF2-40B4-BE49-F238E27FC236}">
                <a16:creationId xmlns:a16="http://schemas.microsoft.com/office/drawing/2014/main" id="{5CB385AF-0FE7-9C8E-BD36-4C389EBCB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8175347" y="2317655"/>
            <a:ext cx="2878050" cy="2349800"/>
          </a:xfrm>
          <a:prstGeom prst="rect">
            <a:avLst/>
          </a:prstGeom>
        </p:spPr>
      </p:pic>
    </p:spTree>
    <p:extLst>
      <p:ext uri="{BB962C8B-B14F-4D97-AF65-F5344CB8AC3E}">
        <p14:creationId xmlns:p14="http://schemas.microsoft.com/office/powerpoint/2010/main" val="2206666410"/>
      </p:ext>
    </p:extLst>
  </p:cSld>
  <p:clrMapOvr>
    <a:masterClrMapping/>
  </p:clrMapOvr>
  <p:transition spd="slow" advClick="0" advTm="3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zh-CN" altLang="en-US" sz="2800" dirty="0">
                  <a:solidFill>
                    <a:schemeClr val="bg1"/>
                  </a:solidFill>
                  <a:cs typeface="+mn-ea"/>
                  <a:sym typeface="+mn-lt"/>
                </a:rPr>
                <a:t>小游戏</a:t>
              </a: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pic>
        <p:nvPicPr>
          <p:cNvPr id="8" name="图片 7">
            <a:extLst>
              <a:ext uri="{FF2B5EF4-FFF2-40B4-BE49-F238E27FC236}">
                <a16:creationId xmlns:a16="http://schemas.microsoft.com/office/drawing/2014/main" id="{256F4259-8E58-2B15-AAAB-DD5A8AD784F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923100" y="1070517"/>
            <a:ext cx="5257800" cy="3949700"/>
          </a:xfrm>
          <a:prstGeom prst="rect">
            <a:avLst/>
          </a:prstGeom>
          <a:noFill/>
          <a:ln>
            <a:noFill/>
          </a:ln>
        </p:spPr>
      </p:pic>
      <p:sp>
        <p:nvSpPr>
          <p:cNvPr id="12" name="文本框 11">
            <a:extLst>
              <a:ext uri="{FF2B5EF4-FFF2-40B4-BE49-F238E27FC236}">
                <a16:creationId xmlns:a16="http://schemas.microsoft.com/office/drawing/2014/main" id="{0ACD930F-940A-9202-E81A-2CA3BBF1962B}"/>
              </a:ext>
            </a:extLst>
          </p:cNvPr>
          <p:cNvSpPr txBox="1"/>
          <p:nvPr/>
        </p:nvSpPr>
        <p:spPr>
          <a:xfrm>
            <a:off x="6487160" y="1070517"/>
            <a:ext cx="1863634" cy="2585323"/>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每次按下按键</a:t>
            </a:r>
            <a:r>
              <a:rPr lang="en-US" altLang="zh-CN" sz="1800" dirty="0">
                <a:effectLst/>
                <a:ea typeface="等线" panose="02010600030101010101" pitchFamily="2" charset="-122"/>
                <a:cs typeface="Times New Roman" panose="02020603050405020304" pitchFamily="18" charset="0"/>
              </a:rPr>
              <a:t>S1</a:t>
            </a:r>
            <a:r>
              <a:rPr lang="zh-CN" altLang="zh-CN" sz="1800" dirty="0">
                <a:effectLst/>
                <a:ea typeface="等线" panose="02010600030101010101" pitchFamily="2" charset="-122"/>
                <a:cs typeface="Times New Roman" panose="02020603050405020304" pitchFamily="18" charset="0"/>
              </a:rPr>
              <a:t>直流电机转速自动加</a:t>
            </a:r>
            <a:r>
              <a:rPr lang="en-US" altLang="zh-CN" sz="1800" dirty="0">
                <a:effectLst/>
                <a:ea typeface="等线" panose="02010600030101010101" pitchFamily="2" charset="-122"/>
                <a:cs typeface="Times New Roman" panose="02020603050405020304" pitchFamily="18" charset="0"/>
              </a:rPr>
              <a:t>200</a:t>
            </a:r>
            <a:r>
              <a:rPr lang="zh-CN" altLang="zh-CN" sz="1800" dirty="0">
                <a:effectLst/>
                <a:ea typeface="等线" panose="02010600030101010101" pitchFamily="2" charset="-122"/>
                <a:cs typeface="Times New Roman" panose="02020603050405020304" pitchFamily="18" charset="0"/>
              </a:rPr>
              <a:t>，上限为</a:t>
            </a:r>
            <a:r>
              <a:rPr lang="en-US" altLang="zh-CN" sz="1800" dirty="0">
                <a:effectLst/>
                <a:ea typeface="等线" panose="02010600030101010101" pitchFamily="2" charset="-122"/>
                <a:cs typeface="Times New Roman" panose="02020603050405020304" pitchFamily="18" charset="0"/>
              </a:rPr>
              <a:t>1000</a:t>
            </a:r>
            <a:r>
              <a:rPr lang="zh-CN" altLang="zh-CN" sz="1800" dirty="0">
                <a:effectLst/>
                <a:ea typeface="等线" panose="02010600030101010101" pitchFamily="2" charset="-122"/>
                <a:cs typeface="Times New Roman" panose="02020603050405020304" pitchFamily="18" charset="0"/>
              </a:rPr>
              <a:t>，按下按键</a:t>
            </a:r>
            <a:r>
              <a:rPr lang="en-US" altLang="zh-CN" sz="1800" dirty="0">
                <a:effectLst/>
                <a:ea typeface="等线" panose="02010600030101010101" pitchFamily="2" charset="-122"/>
                <a:cs typeface="Times New Roman" panose="02020603050405020304" pitchFamily="18" charset="0"/>
              </a:rPr>
              <a:t>S2</a:t>
            </a:r>
            <a:r>
              <a:rPr lang="zh-CN" altLang="zh-CN" sz="1800" dirty="0">
                <a:effectLst/>
                <a:ea typeface="等线" panose="02010600030101010101" pitchFamily="2" charset="-122"/>
                <a:cs typeface="Times New Roman" panose="02020603050405020304" pitchFamily="18" charset="0"/>
              </a:rPr>
              <a:t>直流电机转速自动减</a:t>
            </a:r>
            <a:r>
              <a:rPr lang="en-US" altLang="zh-CN" sz="1800" dirty="0">
                <a:effectLst/>
                <a:ea typeface="等线" panose="02010600030101010101" pitchFamily="2" charset="-122"/>
                <a:cs typeface="Times New Roman" panose="02020603050405020304" pitchFamily="18" charset="0"/>
              </a:rPr>
              <a:t>200,</a:t>
            </a:r>
            <a:r>
              <a:rPr lang="zh-CN" altLang="zh-CN" sz="1800" dirty="0">
                <a:effectLst/>
                <a:ea typeface="等线" panose="02010600030101010101" pitchFamily="2" charset="-122"/>
                <a:cs typeface="Times New Roman" panose="02020603050405020304" pitchFamily="18" charset="0"/>
              </a:rPr>
              <a:t>下限为</a:t>
            </a:r>
            <a:r>
              <a:rPr lang="en-US" altLang="zh-CN" sz="1800" dirty="0">
                <a:effectLst/>
                <a:ea typeface="等线" panose="02010600030101010101" pitchFamily="2" charset="-122"/>
                <a:cs typeface="Times New Roman" panose="02020603050405020304" pitchFamily="18" charset="0"/>
              </a:rPr>
              <a:t>0</a:t>
            </a:r>
            <a:r>
              <a:rPr lang="zh-CN" altLang="zh-CN" sz="1800" dirty="0">
                <a:effectLst/>
                <a:ea typeface="等线" panose="02010600030101010101" pitchFamily="2" charset="-122"/>
                <a:cs typeface="Times New Roman" panose="02020603050405020304" pitchFamily="18" charset="0"/>
              </a:rPr>
              <a:t>，按下按键</a:t>
            </a:r>
            <a:r>
              <a:rPr lang="en-US" altLang="zh-CN" sz="1800" dirty="0">
                <a:effectLst/>
                <a:ea typeface="等线" panose="02010600030101010101" pitchFamily="2" charset="-122"/>
                <a:cs typeface="Times New Roman" panose="02020603050405020304" pitchFamily="18" charset="0"/>
              </a:rPr>
              <a:t>S3</a:t>
            </a:r>
            <a:r>
              <a:rPr lang="zh-CN" altLang="zh-CN" sz="1800" dirty="0">
                <a:effectLst/>
                <a:ea typeface="等线" panose="02010600030101010101" pitchFamily="2" charset="-122"/>
                <a:cs typeface="Times New Roman" panose="02020603050405020304" pitchFamily="18" charset="0"/>
              </a:rPr>
              <a:t>，直流电机转速归零。</a:t>
            </a:r>
            <a:endParaRPr lang="zh-CN" altLang="en-US" dirty="0"/>
          </a:p>
        </p:txBody>
      </p:sp>
      <p:pic>
        <p:nvPicPr>
          <p:cNvPr id="13" name="图片 12">
            <a:extLst>
              <a:ext uri="{FF2B5EF4-FFF2-40B4-BE49-F238E27FC236}">
                <a16:creationId xmlns:a16="http://schemas.microsoft.com/office/drawing/2014/main" id="{DA064EB2-5811-06B6-E139-35A342A13C7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921" y="3655840"/>
            <a:ext cx="2814774" cy="2114436"/>
          </a:xfrm>
          <a:prstGeom prst="rect">
            <a:avLst/>
          </a:prstGeom>
          <a:noFill/>
          <a:ln>
            <a:noFill/>
          </a:ln>
        </p:spPr>
      </p:pic>
    </p:spTree>
    <p:extLst>
      <p:ext uri="{BB962C8B-B14F-4D97-AF65-F5344CB8AC3E}">
        <p14:creationId xmlns:p14="http://schemas.microsoft.com/office/powerpoint/2010/main" val="4162435215"/>
      </p:ext>
    </p:extLst>
  </p:cSld>
  <p:clrMapOvr>
    <a:masterClrMapping/>
  </p:clrMapOvr>
  <p:transition spd="slow" advClick="0" advTm="3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郑卓 工大窗  (21)"/>
          <p:cNvPicPr>
            <a:picLocks noChangeAspect="1"/>
          </p:cNvPicPr>
          <p:nvPr>
            <p:custDataLst>
              <p:tags r:id="rId1"/>
            </p:custDataLst>
          </p:nvPr>
        </p:nvPicPr>
        <p:blipFill>
          <a:blip r:embed="rId4"/>
          <a:srcRect t="5620" b="11981"/>
          <a:stretch>
            <a:fillRect/>
          </a:stretch>
        </p:blipFill>
        <p:spPr>
          <a:xfrm>
            <a:off x="0" y="-85090"/>
            <a:ext cx="12192635" cy="6943090"/>
          </a:xfrm>
          <a:prstGeom prst="rect">
            <a:avLst/>
          </a:prstGeom>
        </p:spPr>
      </p:pic>
      <p:sp>
        <p:nvSpPr>
          <p:cNvPr id="24" name="矩形 23"/>
          <p:cNvSpPr/>
          <p:nvPr/>
        </p:nvSpPr>
        <p:spPr>
          <a:xfrm>
            <a:off x="-22860" y="-85090"/>
            <a:ext cx="12214860" cy="69437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5" name="矩形 4"/>
          <p:cNvSpPr/>
          <p:nvPr/>
        </p:nvSpPr>
        <p:spPr>
          <a:xfrm>
            <a:off x="635" y="2129246"/>
            <a:ext cx="12192000" cy="2830285"/>
          </a:xfrm>
          <a:prstGeom prst="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6" name="文本框 5"/>
          <p:cNvSpPr txBox="1"/>
          <p:nvPr/>
        </p:nvSpPr>
        <p:spPr>
          <a:xfrm>
            <a:off x="2789460" y="3063216"/>
            <a:ext cx="1576070" cy="1322070"/>
          </a:xfrm>
          <a:prstGeom prst="rect">
            <a:avLst/>
          </a:prstGeom>
          <a:noFill/>
        </p:spPr>
        <p:txBody>
          <a:bodyPr wrap="square" rtlCol="0">
            <a:spAutoFit/>
          </a:bodyPr>
          <a:lstStyle/>
          <a:p>
            <a:pPr algn="r"/>
            <a:r>
              <a:rPr lang="en-US" altLang="zh-CN" sz="8000" dirty="0">
                <a:solidFill>
                  <a:schemeClr val="bg1"/>
                </a:solidFill>
                <a:latin typeface="字魂125号-九州真书" panose="00000500000000000000" pitchFamily="2" charset="-122"/>
                <a:ea typeface="字魂125号-九州真书" panose="00000500000000000000" pitchFamily="2" charset="-122"/>
                <a:cs typeface="+mn-ea"/>
                <a:sym typeface="+mn-lt"/>
              </a:rPr>
              <a:t>03</a:t>
            </a:r>
          </a:p>
        </p:txBody>
      </p:sp>
      <p:sp>
        <p:nvSpPr>
          <p:cNvPr id="8" name="文本框 7"/>
          <p:cNvSpPr txBox="1"/>
          <p:nvPr/>
        </p:nvSpPr>
        <p:spPr>
          <a:xfrm>
            <a:off x="4643781" y="3302463"/>
            <a:ext cx="5405289" cy="769441"/>
          </a:xfrm>
          <a:prstGeom prst="rect">
            <a:avLst/>
          </a:prstGeom>
          <a:noFill/>
        </p:spPr>
        <p:txBody>
          <a:bodyPr wrap="square" rtlCol="0">
            <a:spAutoFit/>
          </a:bodyPr>
          <a:lstStyle/>
          <a:p>
            <a:pPr algn="l" fontAlgn="auto">
              <a:lnSpc>
                <a:spcPct val="100000"/>
              </a:lnSpc>
            </a:pPr>
            <a:r>
              <a:rPr lang="zh-CN" altLang="en-US" sz="4400" dirty="0">
                <a:solidFill>
                  <a:schemeClr val="bg1"/>
                </a:solidFill>
                <a:latin typeface="字魂125号-九州真书" panose="00000500000000000000" pitchFamily="2" charset="-122"/>
                <a:ea typeface="字魂125号-九州真书" panose="00000500000000000000" pitchFamily="2" charset="-122"/>
                <a:cs typeface="+mn-ea"/>
                <a:sym typeface="+mn-lt"/>
              </a:rPr>
              <a:t>总结</a:t>
            </a:r>
          </a:p>
        </p:txBody>
      </p:sp>
      <p:grpSp>
        <p:nvGrpSpPr>
          <p:cNvPr id="2" name="组合 1"/>
          <p:cNvGrpSpPr/>
          <p:nvPr/>
        </p:nvGrpSpPr>
        <p:grpSpPr>
          <a:xfrm>
            <a:off x="5190659" y="972875"/>
            <a:ext cx="1813222" cy="1813222"/>
            <a:chOff x="5189389" y="778437"/>
            <a:chExt cx="1813222" cy="1813222"/>
          </a:xfrm>
          <a:solidFill>
            <a:schemeClr val="bg1"/>
          </a:solidFill>
        </p:grpSpPr>
        <p:sp>
          <p:nvSpPr>
            <p:cNvPr id="3" name="椭圆 2"/>
            <p:cNvSpPr/>
            <p:nvPr/>
          </p:nvSpPr>
          <p:spPr>
            <a:xfrm>
              <a:off x="5189389" y="778437"/>
              <a:ext cx="1813222" cy="1813222"/>
            </a:xfrm>
            <a:prstGeom prst="ellipse">
              <a:avLst/>
            </a:prstGeom>
            <a:grp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4" name="black-graduation-cap-tool-of-university-student-for-head_43132"/>
            <p:cNvSpPr/>
            <p:nvPr/>
          </p:nvSpPr>
          <p:spPr>
            <a:xfrm>
              <a:off x="5443389" y="1299772"/>
              <a:ext cx="1302385" cy="828040"/>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25号-九州真书" panose="00000500000000000000" pitchFamily="2" charset="-122"/>
                <a:ea typeface="字魂125号-九州真书" panose="00000500000000000000" pitchFamily="2" charset="-122"/>
                <a:cs typeface="+mn-ea"/>
                <a:sym typeface="+mn-lt"/>
              </a:endParaRPr>
            </a:p>
          </p:txBody>
        </p:sp>
      </p:grpSp>
    </p:spTree>
    <p:extLst>
      <p:ext uri="{BB962C8B-B14F-4D97-AF65-F5344CB8AC3E}">
        <p14:creationId xmlns:p14="http://schemas.microsoft.com/office/powerpoint/2010/main" val="2840987294"/>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zh-CN" altLang="en-US" sz="2800" dirty="0">
                  <a:solidFill>
                    <a:schemeClr val="bg1"/>
                  </a:solidFill>
                  <a:cs typeface="+mn-ea"/>
                  <a:sym typeface="+mn-lt"/>
                </a:rPr>
                <a:t>总结</a:t>
              </a: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sp>
        <p:nvSpPr>
          <p:cNvPr id="5" name="文本框 4">
            <a:extLst>
              <a:ext uri="{FF2B5EF4-FFF2-40B4-BE49-F238E27FC236}">
                <a16:creationId xmlns:a16="http://schemas.microsoft.com/office/drawing/2014/main" id="{5F6BB089-BE8D-2FD6-3EF6-CD716E34EF15}"/>
              </a:ext>
            </a:extLst>
          </p:cNvPr>
          <p:cNvSpPr txBox="1"/>
          <p:nvPr/>
        </p:nvSpPr>
        <p:spPr>
          <a:xfrm>
            <a:off x="1062906" y="4823825"/>
            <a:ext cx="7141028" cy="1200329"/>
          </a:xfrm>
          <a:prstGeom prst="rect">
            <a:avLst/>
          </a:prstGeom>
          <a:noFill/>
        </p:spPr>
        <p:txBody>
          <a:bodyPr wrap="square">
            <a:spAutoFit/>
          </a:bodyPr>
          <a:lstStyle/>
          <a:p>
            <a:pPr indent="266700" algn="l"/>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本系统主要涉及的知识点有：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GPIO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相关配置（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、蜂鸣器）、定时器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PWM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（直流电机）、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GPIO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按键中断、定时器中断、串口通信（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MP3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模块、</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GPS+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北斗</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、温湿度计</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I2C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（数码管显示、矩阵键盘）、</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LCD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显示、图片展示、中文字样显示、触摸屏交互。</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248F932E-170C-8622-9B23-D6AF2D9FDAA0}"/>
              </a:ext>
            </a:extLst>
          </p:cNvPr>
          <p:cNvPicPr>
            <a:picLocks noChangeAspect="1"/>
          </p:cNvPicPr>
          <p:nvPr/>
        </p:nvPicPr>
        <p:blipFill>
          <a:blip r:embed="rId4"/>
          <a:stretch>
            <a:fillRect/>
          </a:stretch>
        </p:blipFill>
        <p:spPr>
          <a:xfrm>
            <a:off x="1062906" y="1095671"/>
            <a:ext cx="7902446" cy="3730088"/>
          </a:xfrm>
          <a:prstGeom prst="rect">
            <a:avLst/>
          </a:prstGeom>
        </p:spPr>
      </p:pic>
    </p:spTree>
    <p:extLst>
      <p:ext uri="{BB962C8B-B14F-4D97-AF65-F5344CB8AC3E}">
        <p14:creationId xmlns:p14="http://schemas.microsoft.com/office/powerpoint/2010/main" val="1759741591"/>
      </p:ext>
    </p:extLst>
  </p:cSld>
  <p:clrMapOvr>
    <a:masterClrMapping/>
  </p:clrMapOvr>
  <p:transition spd="slow" advClick="0" advTm="3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7390195" y="-1506720"/>
            <a:ext cx="11244314" cy="10498822"/>
            <a:chOff x="-7752492" y="-1591811"/>
            <a:chExt cx="11244314" cy="10498822"/>
          </a:xfrm>
        </p:grpSpPr>
        <p:sp>
          <p:nvSpPr>
            <p:cNvPr id="17" name="椭圆 16"/>
            <p:cNvSpPr/>
            <p:nvPr/>
          </p:nvSpPr>
          <p:spPr>
            <a:xfrm>
              <a:off x="-7007002" y="-1591811"/>
              <a:ext cx="10498824" cy="10498822"/>
            </a:xfrm>
            <a:prstGeom prst="ellipse">
              <a:avLst/>
            </a:prstGeom>
            <a:solidFill>
              <a:schemeClr val="bg1"/>
            </a:solidFill>
            <a:ln w="317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6" name="图片 15" descr="C:\Users\lenovo\Desktop\好看且版权可用的风景图\方俊兰 莫干山春景18.JPG方俊兰 莫干山春景18"/>
            <p:cNvPicPr>
              <a:picLocks noChangeAspect="1"/>
            </p:cNvPicPr>
            <p:nvPr/>
          </p:nvPicPr>
          <p:blipFill>
            <a:blip r:embed="rId4">
              <a:alphaModFix amt="20000"/>
            </a:blip>
            <a:srcRect/>
            <a:stretch>
              <a:fillRect/>
            </a:stretch>
          </p:blipFill>
          <p:spPr>
            <a:xfrm>
              <a:off x="-7752492" y="-198621"/>
              <a:ext cx="10629265" cy="7085965"/>
            </a:xfrm>
            <a:custGeom>
              <a:avLst/>
              <a:gdLst>
                <a:gd name="connsiteX0" fmla="*/ 1328131 w 9382844"/>
                <a:gd name="connsiteY0" fmla="*/ 0 h 6858000"/>
                <a:gd name="connsiteX1" fmla="*/ 7703011 w 9382844"/>
                <a:gd name="connsiteY1" fmla="*/ 0 h 6858000"/>
                <a:gd name="connsiteX2" fmla="*/ 7788216 w 9382844"/>
                <a:gd name="connsiteY2" fmla="*/ 73806 h 6858000"/>
                <a:gd name="connsiteX3" fmla="*/ 9382844 w 9382844"/>
                <a:gd name="connsiteY3" fmla="*/ 3676650 h 6858000"/>
                <a:gd name="connsiteX4" fmla="*/ 8271396 w 9382844"/>
                <a:gd name="connsiteY4" fmla="*/ 6772688 h 6858000"/>
                <a:gd name="connsiteX5" fmla="*/ 8197496 w 9382844"/>
                <a:gd name="connsiteY5" fmla="*/ 6858000 h 6858000"/>
                <a:gd name="connsiteX6" fmla="*/ 833646 w 9382844"/>
                <a:gd name="connsiteY6" fmla="*/ 6858000 h 6858000"/>
                <a:gd name="connsiteX7" fmla="*/ 759747 w 9382844"/>
                <a:gd name="connsiteY7" fmla="*/ 6772688 h 6858000"/>
                <a:gd name="connsiteX8" fmla="*/ 30793 w 9382844"/>
                <a:gd name="connsiteY8" fmla="*/ 5571213 h 6858000"/>
                <a:gd name="connsiteX9" fmla="*/ 0 w 9382844"/>
                <a:gd name="connsiteY9" fmla="*/ 5493116 h 6858000"/>
                <a:gd name="connsiteX10" fmla="*/ 0 w 9382844"/>
                <a:gd name="connsiteY10" fmla="*/ 1860184 h 6858000"/>
                <a:gd name="connsiteX11" fmla="*/ 30793 w 9382844"/>
                <a:gd name="connsiteY11" fmla="*/ 1782088 h 6858000"/>
                <a:gd name="connsiteX12" fmla="*/ 1242927 w 9382844"/>
                <a:gd name="connsiteY12" fmla="*/ 738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82844" h="6858000">
                  <a:moveTo>
                    <a:pt x="1328131" y="0"/>
                  </a:moveTo>
                  <a:lnTo>
                    <a:pt x="7703011" y="0"/>
                  </a:lnTo>
                  <a:lnTo>
                    <a:pt x="7788216" y="73806"/>
                  </a:lnTo>
                  <a:cubicBezTo>
                    <a:pt x="8767830" y="964166"/>
                    <a:pt x="9382844" y="2248586"/>
                    <a:pt x="9382844" y="3676650"/>
                  </a:cubicBezTo>
                  <a:cubicBezTo>
                    <a:pt x="9382844" y="4852703"/>
                    <a:pt x="8965741" y="5931336"/>
                    <a:pt x="8271396" y="6772688"/>
                  </a:cubicBezTo>
                  <a:lnTo>
                    <a:pt x="8197496" y="6858000"/>
                  </a:lnTo>
                  <a:lnTo>
                    <a:pt x="833646" y="6858000"/>
                  </a:lnTo>
                  <a:lnTo>
                    <a:pt x="759747" y="6772688"/>
                  </a:lnTo>
                  <a:cubicBezTo>
                    <a:pt x="462170" y="6412109"/>
                    <a:pt x="215516" y="6007947"/>
                    <a:pt x="30793" y="5571213"/>
                  </a:cubicBezTo>
                  <a:lnTo>
                    <a:pt x="0" y="5493116"/>
                  </a:lnTo>
                  <a:lnTo>
                    <a:pt x="0" y="1860184"/>
                  </a:lnTo>
                  <a:lnTo>
                    <a:pt x="30793" y="1782088"/>
                  </a:lnTo>
                  <a:cubicBezTo>
                    <a:pt x="307877" y="1126986"/>
                    <a:pt x="724308" y="545173"/>
                    <a:pt x="1242927" y="73806"/>
                  </a:cubicBezTo>
                  <a:close/>
                </a:path>
              </a:pathLst>
            </a:custGeom>
          </p:spPr>
        </p:pic>
      </p:grpSp>
      <p:sp>
        <p:nvSpPr>
          <p:cNvPr id="5" name="Line 34"/>
          <p:cNvSpPr>
            <a:spLocks noChangeShapeType="1"/>
          </p:cNvSpPr>
          <p:nvPr/>
        </p:nvSpPr>
        <p:spPr bwMode="auto">
          <a:xfrm flipV="1">
            <a:off x="3854119" y="1304925"/>
            <a:ext cx="7245682" cy="0"/>
          </a:xfrm>
          <a:prstGeom prst="line">
            <a:avLst/>
          </a:prstGeom>
          <a:noFill/>
          <a:ln w="12700">
            <a:solidFill>
              <a:srgbClr val="6482A2">
                <a:alpha val="97000"/>
              </a:srgb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字魂125号-九州真书" panose="00000500000000000000" pitchFamily="2" charset="-122"/>
              <a:ea typeface="字魂125号-九州真书" panose="00000500000000000000" pitchFamily="2" charset="-122"/>
              <a:cs typeface="+mn-ea"/>
              <a:sym typeface="+mn-lt"/>
            </a:endParaRPr>
          </a:p>
        </p:txBody>
      </p:sp>
      <p:sp>
        <p:nvSpPr>
          <p:cNvPr id="6" name="文本框 5"/>
          <p:cNvSpPr txBox="1"/>
          <p:nvPr/>
        </p:nvSpPr>
        <p:spPr>
          <a:xfrm>
            <a:off x="5313680" y="219075"/>
            <a:ext cx="2682240" cy="1014730"/>
          </a:xfrm>
          <a:prstGeom prst="rect">
            <a:avLst/>
          </a:prstGeom>
          <a:noFill/>
        </p:spPr>
        <p:txBody>
          <a:bodyPr vert="horz" wrap="square" rtlCol="0">
            <a:spAutoFit/>
          </a:bodyPr>
          <a:lstStyle/>
          <a:p>
            <a:pPr algn="r"/>
            <a:r>
              <a:rPr lang="zh-CN" altLang="en-US" sz="6000" b="1" dirty="0">
                <a:solidFill>
                  <a:srgbClr val="2D4F72"/>
                </a:solidFill>
                <a:latin typeface="宋体" panose="02010600030101010101" pitchFamily="2" charset="-122"/>
                <a:ea typeface="宋体" panose="02010600030101010101" pitchFamily="2" charset="-122"/>
                <a:sym typeface="+mn-lt"/>
              </a:rPr>
              <a:t>目录</a:t>
            </a:r>
            <a:endParaRPr lang="zh-CN" altLang="en-US" sz="6000" b="1" spc="500" dirty="0">
              <a:solidFill>
                <a:srgbClr val="2D4F72"/>
              </a:solidFill>
              <a:latin typeface="宋体" panose="02010600030101010101" pitchFamily="2" charset="-122"/>
              <a:ea typeface="宋体" panose="02010600030101010101" pitchFamily="2" charset="-122"/>
              <a:cs typeface="+mn-ea"/>
              <a:sym typeface="+mn-lt"/>
            </a:endParaRPr>
          </a:p>
        </p:txBody>
      </p:sp>
      <p:sp>
        <p:nvSpPr>
          <p:cNvPr id="9" name="矩形 8"/>
          <p:cNvSpPr/>
          <p:nvPr/>
        </p:nvSpPr>
        <p:spPr>
          <a:xfrm>
            <a:off x="5120134" y="3562603"/>
            <a:ext cx="3985765" cy="1057274"/>
          </a:xfrm>
          <a:prstGeom prst="rect">
            <a:avLst/>
          </a:prstGeom>
          <a:solidFill>
            <a:schemeClr val="bg1"/>
          </a:solidFill>
          <a:ln w="28575">
            <a:solidFill>
              <a:srgbClr val="064A91"/>
            </a:solid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字魂125号-九州真书" panose="00000500000000000000" pitchFamily="2" charset="-122"/>
                <a:ea typeface="字魂125号-九州真书" panose="00000500000000000000" pitchFamily="2" charset="-122"/>
                <a:cs typeface="+mn-ea"/>
                <a:sym typeface="+mn-lt"/>
              </a:rPr>
              <a:t>系统功能介绍</a:t>
            </a:r>
          </a:p>
        </p:txBody>
      </p:sp>
      <p:sp>
        <p:nvSpPr>
          <p:cNvPr id="2" name="矩形 1">
            <a:extLst>
              <a:ext uri="{FF2B5EF4-FFF2-40B4-BE49-F238E27FC236}">
                <a16:creationId xmlns:a16="http://schemas.microsoft.com/office/drawing/2014/main" id="{5800D76F-0E2B-97E6-F187-DDE12399A15E}"/>
              </a:ext>
            </a:extLst>
          </p:cNvPr>
          <p:cNvSpPr/>
          <p:nvPr/>
        </p:nvSpPr>
        <p:spPr>
          <a:xfrm>
            <a:off x="5120135" y="5405145"/>
            <a:ext cx="3985765" cy="1057274"/>
          </a:xfrm>
          <a:prstGeom prst="rect">
            <a:avLst/>
          </a:prstGeom>
          <a:solidFill>
            <a:schemeClr val="bg1"/>
          </a:solidFill>
          <a:ln w="28575">
            <a:solidFill>
              <a:srgbClr val="064A91"/>
            </a:solid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字魂125号-九州真书" panose="00000500000000000000" pitchFamily="2" charset="-122"/>
                <a:ea typeface="字魂125号-九州真书" panose="00000500000000000000" pitchFamily="2" charset="-122"/>
                <a:cs typeface="+mn-ea"/>
                <a:sym typeface="+mn-lt"/>
              </a:rPr>
              <a:t>总结</a:t>
            </a:r>
          </a:p>
        </p:txBody>
      </p:sp>
      <p:sp>
        <p:nvSpPr>
          <p:cNvPr id="3" name="矩形 2">
            <a:extLst>
              <a:ext uri="{FF2B5EF4-FFF2-40B4-BE49-F238E27FC236}">
                <a16:creationId xmlns:a16="http://schemas.microsoft.com/office/drawing/2014/main" id="{8142D849-CA06-5F54-F75F-B88E8EE44DE8}"/>
              </a:ext>
            </a:extLst>
          </p:cNvPr>
          <p:cNvSpPr/>
          <p:nvPr/>
        </p:nvSpPr>
        <p:spPr>
          <a:xfrm>
            <a:off x="5120134" y="1585715"/>
            <a:ext cx="3985765" cy="1057274"/>
          </a:xfrm>
          <a:prstGeom prst="rect">
            <a:avLst/>
          </a:prstGeom>
          <a:solidFill>
            <a:schemeClr val="bg1"/>
          </a:solidFill>
          <a:ln w="28575">
            <a:solidFill>
              <a:srgbClr val="064A91"/>
            </a:solid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字魂125号-九州真书" panose="00000500000000000000" pitchFamily="2" charset="-122"/>
                <a:ea typeface="字魂125号-九州真书" panose="00000500000000000000" pitchFamily="2" charset="-122"/>
                <a:cs typeface="+mn-ea"/>
                <a:sym typeface="+mn-lt"/>
              </a:rPr>
              <a:t>系统概述</a:t>
            </a: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C:\Users\lenovo\Desktop\好看且版权可用的风景图\方俊兰 莫干山 荷花1.jpg方俊兰 莫干山 荷花1"/>
          <p:cNvPicPr>
            <a:picLocks noChangeAspect="1"/>
          </p:cNvPicPr>
          <p:nvPr/>
        </p:nvPicPr>
        <p:blipFill rotWithShape="1">
          <a:blip r:embed="rId5">
            <a:alphaModFix amt="35000"/>
          </a:blip>
          <a:srcRect l="4283" r="624" b="18812"/>
          <a:stretch>
            <a:fillRect/>
          </a:stretch>
        </p:blipFill>
        <p:spPr>
          <a:xfrm>
            <a:off x="-107950" y="-190500"/>
            <a:ext cx="12377420" cy="7045960"/>
          </a:xfrm>
          <a:prstGeom prst="rect">
            <a:avLst/>
          </a:prstGeom>
        </p:spPr>
      </p:pic>
      <p:sp>
        <p:nvSpPr>
          <p:cNvPr id="24" name="矩形 23"/>
          <p:cNvSpPr/>
          <p:nvPr/>
        </p:nvSpPr>
        <p:spPr>
          <a:xfrm>
            <a:off x="-45526" y="0"/>
            <a:ext cx="12214666"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4" name="任意多边形: 形状 3"/>
          <p:cNvSpPr/>
          <p:nvPr/>
        </p:nvSpPr>
        <p:spPr>
          <a:xfrm>
            <a:off x="-32558" y="-1620411"/>
            <a:ext cx="12192000" cy="4325257"/>
          </a:xfrm>
          <a:custGeom>
            <a:avLst/>
            <a:gdLst>
              <a:gd name="connsiteX0" fmla="*/ 0 w 12192000"/>
              <a:gd name="connsiteY0" fmla="*/ 0 h 4325257"/>
              <a:gd name="connsiteX1" fmla="*/ 12192000 w 12192000"/>
              <a:gd name="connsiteY1" fmla="*/ 0 h 4325257"/>
              <a:gd name="connsiteX2" fmla="*/ 12192000 w 12192000"/>
              <a:gd name="connsiteY2" fmla="*/ 1194017 h 4325257"/>
              <a:gd name="connsiteX3" fmla="*/ 12128278 w 12192000"/>
              <a:gd name="connsiteY3" fmla="*/ 1298285 h 4325257"/>
              <a:gd name="connsiteX4" fmla="*/ 6059714 w 12192000"/>
              <a:gd name="connsiteY4" fmla="*/ 4325257 h 4325257"/>
              <a:gd name="connsiteX5" fmla="*/ 157331 w 12192000"/>
              <a:gd name="connsiteY5" fmla="*/ 1540499 h 4325257"/>
              <a:gd name="connsiteX6" fmla="*/ 0 w 12192000"/>
              <a:gd name="connsiteY6" fmla="*/ 1311184 h 432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325257">
                <a:moveTo>
                  <a:pt x="0" y="0"/>
                </a:moveTo>
                <a:lnTo>
                  <a:pt x="12192000" y="0"/>
                </a:lnTo>
                <a:lnTo>
                  <a:pt x="12192000" y="1194017"/>
                </a:lnTo>
                <a:lnTo>
                  <a:pt x="12128278" y="1298285"/>
                </a:lnTo>
                <a:cubicBezTo>
                  <a:pt x="10959576" y="3101286"/>
                  <a:pt x="8680201" y="4325257"/>
                  <a:pt x="6059714" y="4325257"/>
                </a:cubicBezTo>
                <a:cubicBezTo>
                  <a:pt x="3558341" y="4325257"/>
                  <a:pt x="1367773" y="3210027"/>
                  <a:pt x="157331" y="1540499"/>
                </a:cubicBezTo>
                <a:lnTo>
                  <a:pt x="0" y="13111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 name="任意多边形: 形状 5"/>
          <p:cNvSpPr/>
          <p:nvPr/>
        </p:nvSpPr>
        <p:spPr>
          <a:xfrm>
            <a:off x="29679" y="-1826019"/>
            <a:ext cx="12172213" cy="3897352"/>
          </a:xfrm>
          <a:custGeom>
            <a:avLst/>
            <a:gdLst>
              <a:gd name="connsiteX0" fmla="*/ 0 w 12172213"/>
              <a:gd name="connsiteY0" fmla="*/ 0 h 3897352"/>
              <a:gd name="connsiteX1" fmla="*/ 12172213 w 12172213"/>
              <a:gd name="connsiteY1" fmla="*/ 0 h 3897352"/>
              <a:gd name="connsiteX2" fmla="*/ 12128058 w 12172213"/>
              <a:gd name="connsiteY2" fmla="*/ 153083 h 3897352"/>
              <a:gd name="connsiteX3" fmla="*/ 6086106 w 12172213"/>
              <a:gd name="connsiteY3" fmla="*/ 3897352 h 3897352"/>
              <a:gd name="connsiteX4" fmla="*/ 44154 w 12172213"/>
              <a:gd name="connsiteY4" fmla="*/ 153083 h 3897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2213" h="3897352">
                <a:moveTo>
                  <a:pt x="0" y="0"/>
                </a:moveTo>
                <a:lnTo>
                  <a:pt x="12172213" y="0"/>
                </a:lnTo>
                <a:lnTo>
                  <a:pt x="12128058" y="153083"/>
                </a:lnTo>
                <a:cubicBezTo>
                  <a:pt x="11435718" y="2306293"/>
                  <a:pt x="8993118" y="3897352"/>
                  <a:pt x="6086106" y="3897352"/>
                </a:cubicBezTo>
                <a:cubicBezTo>
                  <a:pt x="3179095" y="3897352"/>
                  <a:pt x="736495" y="2306293"/>
                  <a:pt x="44154" y="153083"/>
                </a:cubicBezTo>
                <a:close/>
              </a:path>
            </a:pathLst>
          </a:cu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任意多边形: 形状 6"/>
          <p:cNvSpPr/>
          <p:nvPr/>
        </p:nvSpPr>
        <p:spPr>
          <a:xfrm>
            <a:off x="-2880" y="-1099288"/>
            <a:ext cx="12192000" cy="3804134"/>
          </a:xfrm>
          <a:custGeom>
            <a:avLst/>
            <a:gdLst>
              <a:gd name="connsiteX0" fmla="*/ 12192000 w 12192000"/>
              <a:gd name="connsiteY0" fmla="*/ 0 h 3804134"/>
              <a:gd name="connsiteX1" fmla="*/ 12192000 w 12192000"/>
              <a:gd name="connsiteY1" fmla="*/ 777320 h 3804134"/>
              <a:gd name="connsiteX2" fmla="*/ 12037401 w 12192000"/>
              <a:gd name="connsiteY2" fmla="*/ 1069996 h 3804134"/>
              <a:gd name="connsiteX3" fmla="*/ 6084345 w 12192000"/>
              <a:gd name="connsiteY3" fmla="*/ 3804134 h 3804134"/>
              <a:gd name="connsiteX4" fmla="*/ 131289 w 12192000"/>
              <a:gd name="connsiteY4" fmla="*/ 1069996 h 3804134"/>
              <a:gd name="connsiteX5" fmla="*/ 0 w 12192000"/>
              <a:gd name="connsiteY5" fmla="*/ 821448 h 3804134"/>
              <a:gd name="connsiteX6" fmla="*/ 0 w 12192000"/>
              <a:gd name="connsiteY6" fmla="*/ 64919 h 3804134"/>
              <a:gd name="connsiteX7" fmla="*/ 53922 w 12192000"/>
              <a:gd name="connsiteY7" fmla="*/ 215104 h 3804134"/>
              <a:gd name="connsiteX8" fmla="*/ 6084346 w 12192000"/>
              <a:gd name="connsiteY8" fmla="*/ 3392443 h 3804134"/>
              <a:gd name="connsiteX9" fmla="*/ 12114770 w 12192000"/>
              <a:gd name="connsiteY9" fmla="*/ 215104 h 380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804134">
                <a:moveTo>
                  <a:pt x="12192000" y="0"/>
                </a:moveTo>
                <a:lnTo>
                  <a:pt x="12192000" y="777320"/>
                </a:lnTo>
                <a:lnTo>
                  <a:pt x="12037401" y="1069996"/>
                </a:lnTo>
                <a:cubicBezTo>
                  <a:pt x="11056602" y="2676734"/>
                  <a:pt x="8760486" y="3804134"/>
                  <a:pt x="6084345" y="3804134"/>
                </a:cubicBezTo>
                <a:cubicBezTo>
                  <a:pt x="3408204" y="3804134"/>
                  <a:pt x="1112088" y="2676734"/>
                  <a:pt x="131289" y="1069996"/>
                </a:cubicBezTo>
                <a:lnTo>
                  <a:pt x="0" y="821448"/>
                </a:lnTo>
                <a:lnTo>
                  <a:pt x="0" y="64919"/>
                </a:lnTo>
                <a:lnTo>
                  <a:pt x="53922" y="215104"/>
                </a:lnTo>
                <a:cubicBezTo>
                  <a:pt x="853385" y="2055893"/>
                  <a:pt x="3250921" y="3392443"/>
                  <a:pt x="6084346" y="3392443"/>
                </a:cubicBezTo>
                <a:cubicBezTo>
                  <a:pt x="8917772" y="3392443"/>
                  <a:pt x="11315307" y="2055893"/>
                  <a:pt x="12114770" y="215104"/>
                </a:cubicBez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2" name="组合 1"/>
          <p:cNvGrpSpPr/>
          <p:nvPr/>
        </p:nvGrpSpPr>
        <p:grpSpPr>
          <a:xfrm>
            <a:off x="5209175" y="1308608"/>
            <a:ext cx="1813222" cy="1813222"/>
            <a:chOff x="5189389" y="740337"/>
            <a:chExt cx="1813222" cy="1813222"/>
          </a:xfrm>
        </p:grpSpPr>
        <p:sp>
          <p:nvSpPr>
            <p:cNvPr id="25" name="椭圆 24"/>
            <p:cNvSpPr/>
            <p:nvPr/>
          </p:nvSpPr>
          <p:spPr>
            <a:xfrm>
              <a:off x="5189389" y="740337"/>
              <a:ext cx="1813222" cy="1813222"/>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27" name="black-graduation-cap-tool-of-university-student-for-head_43132"/>
            <p:cNvSpPr/>
            <p:nvPr/>
          </p:nvSpPr>
          <p:spPr>
            <a:xfrm>
              <a:off x="5500024" y="1321702"/>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25号-九州真书" panose="00000500000000000000" pitchFamily="2" charset="-122"/>
                <a:ea typeface="字魂125号-九州真书" panose="00000500000000000000" pitchFamily="2" charset="-122"/>
                <a:cs typeface="+mn-ea"/>
                <a:sym typeface="+mn-lt"/>
              </a:endParaRPr>
            </a:p>
          </p:txBody>
        </p:sp>
      </p:grpSp>
      <p:sp>
        <p:nvSpPr>
          <p:cNvPr id="8" name="文本框 7"/>
          <p:cNvSpPr txBox="1"/>
          <p:nvPr/>
        </p:nvSpPr>
        <p:spPr>
          <a:xfrm>
            <a:off x="1165860" y="3121660"/>
            <a:ext cx="10026650" cy="1322070"/>
          </a:xfrm>
          <a:prstGeom prst="rect">
            <a:avLst/>
          </a:prstGeom>
          <a:noFill/>
        </p:spPr>
        <p:txBody>
          <a:bodyPr wrap="square" rtlCol="0">
            <a:spAutoFit/>
          </a:bodyPr>
          <a:lstStyle/>
          <a:p>
            <a:pPr algn="ctr"/>
            <a:r>
              <a:rPr lang="zh-CN" altLang="en-US" sz="8000" b="1" dirty="0">
                <a:solidFill>
                  <a:srgbClr val="2D4F72"/>
                </a:solidFill>
                <a:latin typeface="宋体" panose="02010600030101010101" pitchFamily="2" charset="-122"/>
                <a:ea typeface="宋体" panose="02010600030101010101" pitchFamily="2" charset="-122"/>
                <a:sym typeface="+mn-ea"/>
              </a:rPr>
              <a:t>谢谢您的指导</a:t>
            </a:r>
          </a:p>
        </p:txBody>
      </p:sp>
      <p:grpSp>
        <p:nvGrpSpPr>
          <p:cNvPr id="14" name="组合 13"/>
          <p:cNvGrpSpPr/>
          <p:nvPr/>
        </p:nvGrpSpPr>
        <p:grpSpPr>
          <a:xfrm>
            <a:off x="2167261" y="5193090"/>
            <a:ext cx="8287656" cy="369332"/>
            <a:chOff x="2167261" y="5193090"/>
            <a:chExt cx="8287656" cy="369332"/>
          </a:xfrm>
        </p:grpSpPr>
        <p:grpSp>
          <p:nvGrpSpPr>
            <p:cNvPr id="12" name="组合 11"/>
            <p:cNvGrpSpPr/>
            <p:nvPr/>
          </p:nvGrpSpPr>
          <p:grpSpPr>
            <a:xfrm>
              <a:off x="2167261" y="5407705"/>
              <a:ext cx="8287656" cy="0"/>
              <a:chOff x="1422401" y="6394677"/>
              <a:chExt cx="8287656" cy="0"/>
            </a:xfrm>
          </p:grpSpPr>
          <p:cxnSp>
            <p:nvCxnSpPr>
              <p:cNvPr id="17" name="直接连接符 16"/>
              <p:cNvCxnSpPr/>
              <p:nvPr/>
            </p:nvCxnSpPr>
            <p:spPr>
              <a:xfrm>
                <a:off x="6528987" y="6394677"/>
                <a:ext cx="3181070" cy="0"/>
              </a:xfrm>
              <a:prstGeom prst="line">
                <a:avLst/>
              </a:prstGeom>
              <a:ln w="15875">
                <a:solidFill>
                  <a:srgbClr val="2D4F7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422401" y="6394677"/>
                <a:ext cx="2919359" cy="0"/>
              </a:xfrm>
              <a:prstGeom prst="line">
                <a:avLst/>
              </a:prstGeom>
              <a:ln w="15875">
                <a:solidFill>
                  <a:srgbClr val="2D4F72"/>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5149044" y="5193090"/>
              <a:ext cx="2315681" cy="369332"/>
            </a:xfrm>
            <a:prstGeom prst="rect">
              <a:avLst/>
            </a:prstGeom>
            <a:noFill/>
          </p:spPr>
          <p:txBody>
            <a:bodyPr wrap="square" rtlCol="0">
              <a:spAutoFit/>
            </a:bodyPr>
            <a:lstStyle/>
            <a:p>
              <a:r>
                <a:rPr lang="zh-CN" altLang="en-US" dirty="0">
                  <a:latin typeface="字魂125号-九州真书" panose="00000500000000000000" pitchFamily="2" charset="-122"/>
                  <a:ea typeface="字魂125号-九州真书" panose="00000500000000000000" pitchFamily="2" charset="-122"/>
                  <a:cs typeface="+mn-ea"/>
                  <a:sym typeface="+mn-lt"/>
                </a:rPr>
                <a:t>   汇报人：朱顺禄</a:t>
              </a:r>
              <a:endParaRPr lang="en-US" altLang="zh-CN" dirty="0">
                <a:latin typeface="字魂125号-九州真书" panose="00000500000000000000" pitchFamily="2" charset="-122"/>
                <a:ea typeface="字魂125号-九州真书" panose="00000500000000000000" pitchFamily="2" charset="-122"/>
                <a:cs typeface="+mn-ea"/>
                <a:sym typeface="+mn-lt"/>
              </a:endParaRPr>
            </a:p>
          </p:txBody>
        </p:sp>
      </p:grpSp>
      <p:pic>
        <p:nvPicPr>
          <p:cNvPr id="5" name="图片 4" descr="微信图片_20211211011730"/>
          <p:cNvPicPr>
            <a:picLocks noChangeAspect="1"/>
          </p:cNvPicPr>
          <p:nvPr/>
        </p:nvPicPr>
        <p:blipFill>
          <a:blip r:embed="rId6"/>
          <a:stretch>
            <a:fillRect/>
          </a:stretch>
        </p:blipFill>
        <p:spPr>
          <a:xfrm>
            <a:off x="4876165" y="57150"/>
            <a:ext cx="2370455" cy="523875"/>
          </a:xfrm>
          <a:prstGeom prst="rect">
            <a:avLst/>
          </a:prstGeom>
        </p:spPr>
      </p:pic>
    </p:spTree>
    <p:custDataLst>
      <p:tags r:id="rId2"/>
    </p:custData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16" presetClass="entr" presetSubtype="21" fill="hold" nodeType="withEffect">
                                  <p:stCondLst>
                                    <p:cond delay="100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郑卓 工大窗  (21)"/>
          <p:cNvPicPr>
            <a:picLocks noChangeAspect="1"/>
          </p:cNvPicPr>
          <p:nvPr>
            <p:custDataLst>
              <p:tags r:id="rId1"/>
            </p:custDataLst>
          </p:nvPr>
        </p:nvPicPr>
        <p:blipFill>
          <a:blip r:embed="rId4"/>
          <a:srcRect t="5620" b="11981"/>
          <a:stretch>
            <a:fillRect/>
          </a:stretch>
        </p:blipFill>
        <p:spPr>
          <a:xfrm>
            <a:off x="0" y="-85090"/>
            <a:ext cx="12192635" cy="6943090"/>
          </a:xfrm>
          <a:prstGeom prst="rect">
            <a:avLst/>
          </a:prstGeom>
        </p:spPr>
      </p:pic>
      <p:sp>
        <p:nvSpPr>
          <p:cNvPr id="24" name="矩形 23"/>
          <p:cNvSpPr/>
          <p:nvPr/>
        </p:nvSpPr>
        <p:spPr>
          <a:xfrm>
            <a:off x="-22860" y="-85090"/>
            <a:ext cx="12214860" cy="69437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5" name="矩形 4"/>
          <p:cNvSpPr/>
          <p:nvPr/>
        </p:nvSpPr>
        <p:spPr>
          <a:xfrm>
            <a:off x="635" y="2129246"/>
            <a:ext cx="12192000" cy="2830285"/>
          </a:xfrm>
          <a:prstGeom prst="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6" name="文本框 5"/>
          <p:cNvSpPr txBox="1"/>
          <p:nvPr/>
        </p:nvSpPr>
        <p:spPr>
          <a:xfrm>
            <a:off x="2789460" y="3063216"/>
            <a:ext cx="1576070" cy="1322070"/>
          </a:xfrm>
          <a:prstGeom prst="rect">
            <a:avLst/>
          </a:prstGeom>
          <a:noFill/>
        </p:spPr>
        <p:txBody>
          <a:bodyPr wrap="square" rtlCol="0">
            <a:spAutoFit/>
          </a:bodyPr>
          <a:lstStyle/>
          <a:p>
            <a:pPr algn="r"/>
            <a:r>
              <a:rPr lang="en-US" altLang="zh-CN" sz="8000" dirty="0">
                <a:solidFill>
                  <a:schemeClr val="bg1"/>
                </a:solidFill>
                <a:latin typeface="字魂125号-九州真书" panose="00000500000000000000" pitchFamily="2" charset="-122"/>
                <a:ea typeface="字魂125号-九州真书" panose="00000500000000000000" pitchFamily="2" charset="-122"/>
                <a:cs typeface="+mn-ea"/>
                <a:sym typeface="+mn-lt"/>
              </a:rPr>
              <a:t>01</a:t>
            </a:r>
          </a:p>
        </p:txBody>
      </p:sp>
      <p:sp>
        <p:nvSpPr>
          <p:cNvPr id="8" name="文本框 7"/>
          <p:cNvSpPr txBox="1"/>
          <p:nvPr/>
        </p:nvSpPr>
        <p:spPr>
          <a:xfrm>
            <a:off x="4643781" y="3302463"/>
            <a:ext cx="5405289" cy="769441"/>
          </a:xfrm>
          <a:prstGeom prst="rect">
            <a:avLst/>
          </a:prstGeom>
          <a:noFill/>
        </p:spPr>
        <p:txBody>
          <a:bodyPr wrap="square" rtlCol="0">
            <a:spAutoFit/>
          </a:bodyPr>
          <a:lstStyle/>
          <a:p>
            <a:pPr algn="l" fontAlgn="auto">
              <a:lnSpc>
                <a:spcPct val="100000"/>
              </a:lnSpc>
            </a:pPr>
            <a:r>
              <a:rPr lang="zh-CN" altLang="en-US" sz="4400" dirty="0">
                <a:solidFill>
                  <a:schemeClr val="bg1"/>
                </a:solidFill>
                <a:latin typeface="字魂125号-九州真书" panose="00000500000000000000" pitchFamily="2" charset="-122"/>
                <a:ea typeface="字魂125号-九州真书" panose="00000500000000000000" pitchFamily="2" charset="-122"/>
                <a:cs typeface="+mn-ea"/>
                <a:sym typeface="+mn-lt"/>
              </a:rPr>
              <a:t>系统概述</a:t>
            </a:r>
          </a:p>
        </p:txBody>
      </p:sp>
      <p:grpSp>
        <p:nvGrpSpPr>
          <p:cNvPr id="2" name="组合 1"/>
          <p:cNvGrpSpPr/>
          <p:nvPr/>
        </p:nvGrpSpPr>
        <p:grpSpPr>
          <a:xfrm>
            <a:off x="5190659" y="972875"/>
            <a:ext cx="1813222" cy="1813222"/>
            <a:chOff x="5189389" y="778437"/>
            <a:chExt cx="1813222" cy="1813222"/>
          </a:xfrm>
          <a:solidFill>
            <a:schemeClr val="bg1"/>
          </a:solidFill>
        </p:grpSpPr>
        <p:sp>
          <p:nvSpPr>
            <p:cNvPr id="3" name="椭圆 2"/>
            <p:cNvSpPr/>
            <p:nvPr/>
          </p:nvSpPr>
          <p:spPr>
            <a:xfrm>
              <a:off x="5189389" y="778437"/>
              <a:ext cx="1813222" cy="1813222"/>
            </a:xfrm>
            <a:prstGeom prst="ellipse">
              <a:avLst/>
            </a:prstGeom>
            <a:grp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4" name="black-graduation-cap-tool-of-university-student-for-head_43132"/>
            <p:cNvSpPr/>
            <p:nvPr/>
          </p:nvSpPr>
          <p:spPr>
            <a:xfrm>
              <a:off x="5443389" y="1299772"/>
              <a:ext cx="1302385" cy="828040"/>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25号-九州真书" panose="00000500000000000000" pitchFamily="2" charset="-122"/>
                <a:ea typeface="字魂125号-九州真书" panose="00000500000000000000" pitchFamily="2" charset="-122"/>
                <a:cs typeface="+mn-ea"/>
                <a:sym typeface="+mn-lt"/>
              </a:endParaRPr>
            </a:p>
          </p:txBody>
        </p:sp>
      </p:grpSp>
    </p:spTree>
    <p:extLst>
      <p:ext uri="{BB962C8B-B14F-4D97-AF65-F5344CB8AC3E}">
        <p14:creationId xmlns:p14="http://schemas.microsoft.com/office/powerpoint/2010/main" val="3681945603"/>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251270" y="172357"/>
            <a:ext cx="3722006" cy="671830"/>
            <a:chOff x="4643565" y="172357"/>
            <a:chExt cx="3722006" cy="671830"/>
          </a:xfrm>
        </p:grpSpPr>
        <p:grpSp>
          <p:nvGrpSpPr>
            <p:cNvPr id="54" name="组合 53"/>
            <p:cNvGrpSpPr/>
            <p:nvPr/>
          </p:nvGrpSpPr>
          <p:grpSpPr>
            <a:xfrm>
              <a:off x="4643565" y="172357"/>
              <a:ext cx="3029854" cy="671830"/>
              <a:chOff x="4643565" y="172357"/>
              <a:chExt cx="3029854" cy="671830"/>
            </a:xfrm>
          </p:grpSpPr>
          <p:sp>
            <p:nvSpPr>
              <p:cNvPr id="55"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6" name="组合 55"/>
              <p:cNvGrpSpPr/>
              <p:nvPr/>
            </p:nvGrpSpPr>
            <p:grpSpPr>
              <a:xfrm>
                <a:off x="4643565" y="172357"/>
                <a:ext cx="671830" cy="671830"/>
                <a:chOff x="5189389" y="740337"/>
                <a:chExt cx="1994203" cy="1994203"/>
              </a:xfrm>
            </p:grpSpPr>
            <p:sp>
              <p:nvSpPr>
                <p:cNvPr id="57" name="椭圆 56"/>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59" name="文本框 58"/>
            <p:cNvSpPr txBox="1"/>
            <p:nvPr/>
          </p:nvSpPr>
          <p:spPr>
            <a:xfrm>
              <a:off x="5455201" y="254754"/>
              <a:ext cx="2910370" cy="521970"/>
            </a:xfrm>
            <a:prstGeom prst="rect">
              <a:avLst/>
            </a:prstGeom>
            <a:noFill/>
          </p:spPr>
          <p:txBody>
            <a:bodyPr wrap="square" rtlCol="0">
              <a:spAutoFit/>
            </a:bodyPr>
            <a:lstStyle/>
            <a:p>
              <a:r>
                <a:rPr lang="zh-CN" altLang="en-US" sz="2800" dirty="0">
                  <a:solidFill>
                    <a:schemeClr val="bg1"/>
                  </a:solidFill>
                  <a:cs typeface="+mn-ea"/>
                  <a:sym typeface="+mn-lt"/>
                </a:rPr>
                <a:t>厚德健行</a:t>
              </a:r>
            </a:p>
          </p:txBody>
        </p:sp>
      </p:grpSp>
      <p:grpSp>
        <p:nvGrpSpPr>
          <p:cNvPr id="60" name="组合 59"/>
          <p:cNvGrpSpPr/>
          <p:nvPr/>
        </p:nvGrpSpPr>
        <p:grpSpPr>
          <a:xfrm>
            <a:off x="10227945" y="-594360"/>
            <a:ext cx="1065530" cy="2211070"/>
            <a:chOff x="16107" y="-936"/>
            <a:chExt cx="1678" cy="3482"/>
          </a:xfrm>
        </p:grpSpPr>
        <p:sp>
          <p:nvSpPr>
            <p:cNvPr id="61" name="燕尾形 60"/>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descr="logo"/>
            <p:cNvPicPr>
              <a:picLocks noChangeAspect="1"/>
            </p:cNvPicPr>
            <p:nvPr/>
          </p:nvPicPr>
          <p:blipFill>
            <a:blip r:embed="rId4"/>
            <a:stretch>
              <a:fillRect/>
            </a:stretch>
          </p:blipFill>
          <p:spPr>
            <a:xfrm>
              <a:off x="16335" y="271"/>
              <a:ext cx="1222" cy="1186"/>
            </a:xfrm>
            <a:prstGeom prst="rect">
              <a:avLst/>
            </a:prstGeom>
          </p:spPr>
        </p:pic>
      </p:grpSp>
      <p:sp>
        <p:nvSpPr>
          <p:cNvPr id="2" name="文本框 1">
            <a:extLst>
              <a:ext uri="{FF2B5EF4-FFF2-40B4-BE49-F238E27FC236}">
                <a16:creationId xmlns:a16="http://schemas.microsoft.com/office/drawing/2014/main" id="{2E66CA81-DA6A-FFC8-801A-4B25FFCF36BA}"/>
              </a:ext>
            </a:extLst>
          </p:cNvPr>
          <p:cNvSpPr txBox="1"/>
          <p:nvPr/>
        </p:nvSpPr>
        <p:spPr>
          <a:xfrm>
            <a:off x="6754586" y="2842623"/>
            <a:ext cx="3539762" cy="2862322"/>
          </a:xfrm>
          <a:prstGeom prst="rect">
            <a:avLst/>
          </a:prstGeom>
          <a:noFill/>
        </p:spPr>
        <p:txBody>
          <a:bodyPr wrap="square" rtlCol="0">
            <a:spAutoFit/>
          </a:bodyPr>
          <a:lstStyle/>
          <a:p>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本实验旨在通过</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STM32F407</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芯片实现一个功能强大的智能手机系统。系统涵盖了触摸屏、密码锁、相册、实时时钟、</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GPS</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获取、拨号盘、温湿度家居控制、电机模拟、手电筒、音乐播放器等多项功能。通过硬件连接和软件设计的综合实践，展示</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STM32F407</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在嵌入式系统中的广泛应用。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7" name="图片 6">
            <a:extLst>
              <a:ext uri="{FF2B5EF4-FFF2-40B4-BE49-F238E27FC236}">
                <a16:creationId xmlns:a16="http://schemas.microsoft.com/office/drawing/2014/main" id="{92CD7EAE-0B49-A9DE-3668-D79D7795C9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522583" y="439372"/>
            <a:ext cx="4433887" cy="5902612"/>
          </a:xfrm>
          <a:prstGeom prst="rect">
            <a:avLst/>
          </a:prstGeom>
        </p:spPr>
      </p:pic>
    </p:spTree>
  </p:cSld>
  <p:clrMapOvr>
    <a:masterClrMapping/>
  </p:clrMapOvr>
  <p:transition spd="slow" advClick="0" advTm="3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225145" y="175260"/>
            <a:ext cx="3712408" cy="671830"/>
            <a:chOff x="4643565" y="172357"/>
            <a:chExt cx="3712408" cy="671830"/>
          </a:xfrm>
        </p:grpSpPr>
        <p:grpSp>
          <p:nvGrpSpPr>
            <p:cNvPr id="54" name="组合 53"/>
            <p:cNvGrpSpPr/>
            <p:nvPr/>
          </p:nvGrpSpPr>
          <p:grpSpPr>
            <a:xfrm>
              <a:off x="4643565" y="172357"/>
              <a:ext cx="3029854" cy="671830"/>
              <a:chOff x="4643565" y="172357"/>
              <a:chExt cx="3029854" cy="671830"/>
            </a:xfrm>
          </p:grpSpPr>
          <p:sp>
            <p:nvSpPr>
              <p:cNvPr id="55"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6" name="组合 55"/>
              <p:cNvGrpSpPr/>
              <p:nvPr/>
            </p:nvGrpSpPr>
            <p:grpSpPr>
              <a:xfrm>
                <a:off x="4643565" y="172357"/>
                <a:ext cx="671830" cy="671830"/>
                <a:chOff x="5189389" y="740337"/>
                <a:chExt cx="1994203" cy="1994203"/>
              </a:xfrm>
            </p:grpSpPr>
            <p:sp>
              <p:nvSpPr>
                <p:cNvPr id="57" name="椭圆 56"/>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59" name="文本框 58"/>
            <p:cNvSpPr txBox="1"/>
            <p:nvPr/>
          </p:nvSpPr>
          <p:spPr>
            <a:xfrm>
              <a:off x="5445603" y="261210"/>
              <a:ext cx="2910370" cy="523220"/>
            </a:xfrm>
            <a:prstGeom prst="rect">
              <a:avLst/>
            </a:prstGeom>
            <a:noFill/>
          </p:spPr>
          <p:txBody>
            <a:bodyPr wrap="square" rtlCol="0">
              <a:spAutoFit/>
            </a:bodyPr>
            <a:lstStyle/>
            <a:p>
              <a:r>
                <a:rPr lang="zh-CN" altLang="en-US" sz="2800" dirty="0">
                  <a:solidFill>
                    <a:schemeClr val="bg1"/>
                  </a:solidFill>
                  <a:cs typeface="+mn-ea"/>
                  <a:sym typeface="+mn-lt"/>
                </a:rPr>
                <a:t>功能流程介绍</a:t>
              </a:r>
              <a:endParaRPr lang="en-US" altLang="zh-CN" sz="2800" dirty="0">
                <a:solidFill>
                  <a:schemeClr val="bg1"/>
                </a:solidFill>
                <a:cs typeface="+mn-ea"/>
                <a:sym typeface="+mn-lt"/>
              </a:endParaRPr>
            </a:p>
          </p:txBody>
        </p:sp>
      </p:grpSp>
      <p:grpSp>
        <p:nvGrpSpPr>
          <p:cNvPr id="60" name="组合 59"/>
          <p:cNvGrpSpPr/>
          <p:nvPr/>
        </p:nvGrpSpPr>
        <p:grpSpPr>
          <a:xfrm>
            <a:off x="10227945" y="-594360"/>
            <a:ext cx="1065530" cy="2211070"/>
            <a:chOff x="16107" y="-936"/>
            <a:chExt cx="1678" cy="3482"/>
          </a:xfrm>
        </p:grpSpPr>
        <p:sp>
          <p:nvSpPr>
            <p:cNvPr id="61" name="燕尾形 60"/>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descr="logo"/>
            <p:cNvPicPr>
              <a:picLocks noChangeAspect="1"/>
            </p:cNvPicPr>
            <p:nvPr/>
          </p:nvPicPr>
          <p:blipFill>
            <a:blip r:embed="rId3"/>
            <a:stretch>
              <a:fillRect/>
            </a:stretch>
          </p:blipFill>
          <p:spPr>
            <a:xfrm>
              <a:off x="16335" y="271"/>
              <a:ext cx="1222" cy="1186"/>
            </a:xfrm>
            <a:prstGeom prst="rect">
              <a:avLst/>
            </a:prstGeom>
          </p:spPr>
        </p:pic>
      </p:grpSp>
      <p:sp>
        <p:nvSpPr>
          <p:cNvPr id="3" name="文本框 2">
            <a:extLst>
              <a:ext uri="{FF2B5EF4-FFF2-40B4-BE49-F238E27FC236}">
                <a16:creationId xmlns:a16="http://schemas.microsoft.com/office/drawing/2014/main" id="{4348C350-9298-5FB5-6F7D-FB0991332444}"/>
              </a:ext>
            </a:extLst>
          </p:cNvPr>
          <p:cNvSpPr txBox="1"/>
          <p:nvPr/>
        </p:nvSpPr>
        <p:spPr>
          <a:xfrm>
            <a:off x="4815839" y="1947130"/>
            <a:ext cx="4767671" cy="3416320"/>
          </a:xfrm>
          <a:prstGeom prst="rect">
            <a:avLst/>
          </a:prstGeom>
          <a:noFill/>
        </p:spPr>
        <p:txBody>
          <a:bodyPr wrap="square" rtlCol="0">
            <a:spAutoFit/>
          </a:bodyPr>
          <a:lstStyle/>
          <a:p>
            <a:r>
              <a:rPr lang="zh-CN" altLang="zh-CN" sz="1800" dirty="0">
                <a:effectLst/>
                <a:ea typeface="等线" panose="02010600030101010101" pitchFamily="2" charset="-122"/>
                <a:cs typeface="Times New Roman" panose="02020603050405020304" pitchFamily="18" charset="0"/>
              </a:rPr>
              <a:t>本智能手机系统的功能流程为：开机需要输入正确的锁屏密码方能进入到后续的主菜单交互页面，成功进入后可进行交互功能，在主菜单界面有八个功能可供交互，用户可依据自己的需求或喜好进行</a:t>
            </a:r>
            <a:r>
              <a:rPr lang="zh-CN" altLang="en-US" sz="1800" dirty="0">
                <a:effectLst/>
                <a:ea typeface="等线" panose="02010600030101010101" pitchFamily="2" charset="-122"/>
                <a:cs typeface="Times New Roman" panose="02020603050405020304" pitchFamily="18" charset="0"/>
              </a:rPr>
              <a:t>任意</a:t>
            </a:r>
            <a:r>
              <a:rPr lang="zh-CN" altLang="zh-CN" sz="1800" dirty="0">
                <a:effectLst/>
                <a:ea typeface="等线" panose="02010600030101010101" pitchFamily="2" charset="-122"/>
                <a:cs typeface="Times New Roman" panose="02020603050405020304" pitchFamily="18" charset="0"/>
              </a:rPr>
              <a:t>功能交互，交互功能实现为触摸识别，即用户只需点击菜单对应功能即可，当用户选择某一功能后，系统将对应进入到对应功能的下一交互阶段，此时用户可根据需求进行操作，如若用户需要退出，仅需点击左上角返回按键即可退出当前功能，回到主菜单，此时用户可再次进入其他交互菜单内，余下操作同理。</a:t>
            </a:r>
            <a:endParaRPr lang="zh-CN" altLang="en-US" dirty="0"/>
          </a:p>
        </p:txBody>
      </p:sp>
      <p:pic>
        <p:nvPicPr>
          <p:cNvPr id="5" name="图片 4">
            <a:extLst>
              <a:ext uri="{FF2B5EF4-FFF2-40B4-BE49-F238E27FC236}">
                <a16:creationId xmlns:a16="http://schemas.microsoft.com/office/drawing/2014/main" id="{C948AA35-553B-E2F6-CD0E-F791B2A44E9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2786" y="925195"/>
            <a:ext cx="1738688" cy="5460190"/>
          </a:xfrm>
          <a:prstGeom prst="rect">
            <a:avLst/>
          </a:prstGeom>
          <a:noFill/>
          <a:ln>
            <a:noFill/>
          </a:ln>
        </p:spPr>
      </p:pic>
    </p:spTree>
    <p:extLst>
      <p:ext uri="{BB962C8B-B14F-4D97-AF65-F5344CB8AC3E}">
        <p14:creationId xmlns:p14="http://schemas.microsoft.com/office/powerpoint/2010/main" val="812844501"/>
      </p:ext>
    </p:extLst>
  </p:cSld>
  <p:clrMapOvr>
    <a:masterClrMapping/>
  </p:clrMapOvr>
  <p:transition spd="slow" advClick="0" advTm="3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郑卓 工大窗  (21)"/>
          <p:cNvPicPr>
            <a:picLocks noChangeAspect="1"/>
          </p:cNvPicPr>
          <p:nvPr>
            <p:custDataLst>
              <p:tags r:id="rId1"/>
            </p:custDataLst>
          </p:nvPr>
        </p:nvPicPr>
        <p:blipFill>
          <a:blip r:embed="rId4"/>
          <a:srcRect t="5620" b="11981"/>
          <a:stretch>
            <a:fillRect/>
          </a:stretch>
        </p:blipFill>
        <p:spPr>
          <a:xfrm>
            <a:off x="0" y="-85090"/>
            <a:ext cx="12192635" cy="6943090"/>
          </a:xfrm>
          <a:prstGeom prst="rect">
            <a:avLst/>
          </a:prstGeom>
        </p:spPr>
      </p:pic>
      <p:sp>
        <p:nvSpPr>
          <p:cNvPr id="24" name="矩形 23"/>
          <p:cNvSpPr/>
          <p:nvPr/>
        </p:nvSpPr>
        <p:spPr>
          <a:xfrm>
            <a:off x="-22860" y="-85090"/>
            <a:ext cx="12214860" cy="69437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5" name="矩形 4"/>
          <p:cNvSpPr/>
          <p:nvPr/>
        </p:nvSpPr>
        <p:spPr>
          <a:xfrm>
            <a:off x="635" y="2129246"/>
            <a:ext cx="12192000" cy="2830285"/>
          </a:xfrm>
          <a:prstGeom prst="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6" name="文本框 5"/>
          <p:cNvSpPr txBox="1"/>
          <p:nvPr/>
        </p:nvSpPr>
        <p:spPr>
          <a:xfrm>
            <a:off x="2789460" y="3063216"/>
            <a:ext cx="1576070" cy="1322070"/>
          </a:xfrm>
          <a:prstGeom prst="rect">
            <a:avLst/>
          </a:prstGeom>
          <a:noFill/>
        </p:spPr>
        <p:txBody>
          <a:bodyPr wrap="square" rtlCol="0">
            <a:spAutoFit/>
          </a:bodyPr>
          <a:lstStyle/>
          <a:p>
            <a:pPr algn="r"/>
            <a:r>
              <a:rPr lang="en-US" altLang="zh-CN" sz="8000" dirty="0">
                <a:solidFill>
                  <a:schemeClr val="bg1"/>
                </a:solidFill>
                <a:latin typeface="字魂125号-九州真书" panose="00000500000000000000" pitchFamily="2" charset="-122"/>
                <a:ea typeface="字魂125号-九州真书" panose="00000500000000000000" pitchFamily="2" charset="-122"/>
                <a:cs typeface="+mn-ea"/>
                <a:sym typeface="+mn-lt"/>
              </a:rPr>
              <a:t>02</a:t>
            </a:r>
          </a:p>
        </p:txBody>
      </p:sp>
      <p:sp>
        <p:nvSpPr>
          <p:cNvPr id="8" name="文本框 7"/>
          <p:cNvSpPr txBox="1"/>
          <p:nvPr/>
        </p:nvSpPr>
        <p:spPr>
          <a:xfrm>
            <a:off x="4643781" y="3302463"/>
            <a:ext cx="5405289" cy="769441"/>
          </a:xfrm>
          <a:prstGeom prst="rect">
            <a:avLst/>
          </a:prstGeom>
          <a:noFill/>
        </p:spPr>
        <p:txBody>
          <a:bodyPr wrap="square" rtlCol="0">
            <a:spAutoFit/>
          </a:bodyPr>
          <a:lstStyle/>
          <a:p>
            <a:pPr algn="l" fontAlgn="auto">
              <a:lnSpc>
                <a:spcPct val="100000"/>
              </a:lnSpc>
            </a:pPr>
            <a:r>
              <a:rPr lang="zh-CN" altLang="en-US" sz="4400" dirty="0">
                <a:solidFill>
                  <a:schemeClr val="bg1"/>
                </a:solidFill>
                <a:latin typeface="字魂125号-九州真书" panose="00000500000000000000" pitchFamily="2" charset="-122"/>
                <a:ea typeface="字魂125号-九州真书" panose="00000500000000000000" pitchFamily="2" charset="-122"/>
                <a:cs typeface="+mn-ea"/>
                <a:sym typeface="+mn-lt"/>
              </a:rPr>
              <a:t>系统功能介绍</a:t>
            </a:r>
          </a:p>
        </p:txBody>
      </p:sp>
      <p:grpSp>
        <p:nvGrpSpPr>
          <p:cNvPr id="2" name="组合 1"/>
          <p:cNvGrpSpPr/>
          <p:nvPr/>
        </p:nvGrpSpPr>
        <p:grpSpPr>
          <a:xfrm>
            <a:off x="5190659" y="972875"/>
            <a:ext cx="1813222" cy="1813222"/>
            <a:chOff x="5189389" y="778437"/>
            <a:chExt cx="1813222" cy="1813222"/>
          </a:xfrm>
          <a:solidFill>
            <a:schemeClr val="bg1"/>
          </a:solidFill>
        </p:grpSpPr>
        <p:sp>
          <p:nvSpPr>
            <p:cNvPr id="3" name="椭圆 2"/>
            <p:cNvSpPr/>
            <p:nvPr/>
          </p:nvSpPr>
          <p:spPr>
            <a:xfrm>
              <a:off x="5189389" y="778437"/>
              <a:ext cx="1813222" cy="1813222"/>
            </a:xfrm>
            <a:prstGeom prst="ellipse">
              <a:avLst/>
            </a:prstGeom>
            <a:grp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25号-九州真书" panose="00000500000000000000" pitchFamily="2" charset="-122"/>
                <a:ea typeface="字魂125号-九州真书" panose="00000500000000000000" pitchFamily="2" charset="-122"/>
                <a:cs typeface="+mn-ea"/>
                <a:sym typeface="+mn-lt"/>
              </a:endParaRPr>
            </a:p>
          </p:txBody>
        </p:sp>
        <p:sp>
          <p:nvSpPr>
            <p:cNvPr id="4" name="black-graduation-cap-tool-of-university-student-for-head_43132"/>
            <p:cNvSpPr/>
            <p:nvPr/>
          </p:nvSpPr>
          <p:spPr>
            <a:xfrm>
              <a:off x="5443389" y="1299772"/>
              <a:ext cx="1302385" cy="828040"/>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25号-九州真书" panose="00000500000000000000" pitchFamily="2" charset="-122"/>
                <a:ea typeface="字魂125号-九州真书" panose="00000500000000000000" pitchFamily="2" charset="-122"/>
                <a:cs typeface="+mn-ea"/>
                <a:sym typeface="+mn-lt"/>
              </a:endParaRPr>
            </a:p>
          </p:txBody>
        </p:sp>
      </p:grpSp>
    </p:spTree>
    <p:extLst>
      <p:ext uri="{BB962C8B-B14F-4D97-AF65-F5344CB8AC3E}">
        <p14:creationId xmlns:p14="http://schemas.microsoft.com/office/powerpoint/2010/main" val="2869755075"/>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zh-CN" altLang="en-US" sz="2800" dirty="0">
                  <a:solidFill>
                    <a:schemeClr val="bg1"/>
                  </a:solidFill>
                  <a:cs typeface="+mn-ea"/>
                  <a:sym typeface="+mn-lt"/>
                </a:rPr>
                <a:t>锁屏界面</a:t>
              </a: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pic>
        <p:nvPicPr>
          <p:cNvPr id="4" name="图片 3">
            <a:extLst>
              <a:ext uri="{FF2B5EF4-FFF2-40B4-BE49-F238E27FC236}">
                <a16:creationId xmlns:a16="http://schemas.microsoft.com/office/drawing/2014/main" id="{F44B0B4F-EB74-370F-0178-27F9E35C9EE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4312" y="1931405"/>
            <a:ext cx="5439690" cy="3265254"/>
          </a:xfrm>
          <a:prstGeom prst="rect">
            <a:avLst/>
          </a:prstGeom>
          <a:noFill/>
          <a:ln>
            <a:noFill/>
          </a:ln>
        </p:spPr>
      </p:pic>
      <p:sp>
        <p:nvSpPr>
          <p:cNvPr id="7" name="文本框 6">
            <a:extLst>
              <a:ext uri="{FF2B5EF4-FFF2-40B4-BE49-F238E27FC236}">
                <a16:creationId xmlns:a16="http://schemas.microsoft.com/office/drawing/2014/main" id="{F2FAFAD7-8D20-7C48-13B1-FB2E7810430E}"/>
              </a:ext>
            </a:extLst>
          </p:cNvPr>
          <p:cNvSpPr txBox="1"/>
          <p:nvPr/>
        </p:nvSpPr>
        <p:spPr>
          <a:xfrm>
            <a:off x="5760439" y="2551837"/>
            <a:ext cx="3653527" cy="1754326"/>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在主界面有</a:t>
            </a:r>
            <a:r>
              <a:rPr lang="en-US" altLang="zh-CN" sz="1800" dirty="0">
                <a:effectLst/>
                <a:ea typeface="等线" panose="02010600030101010101" pitchFamily="2" charset="-122"/>
                <a:cs typeface="Times New Roman" panose="02020603050405020304" pitchFamily="18" charset="0"/>
              </a:rPr>
              <a:t>0-9</a:t>
            </a:r>
            <a:r>
              <a:rPr lang="zh-CN" altLang="zh-CN" sz="1800" dirty="0">
                <a:effectLst/>
                <a:ea typeface="等线" panose="02010600030101010101" pitchFamily="2" charset="-122"/>
                <a:cs typeface="Times New Roman" panose="02020603050405020304" pitchFamily="18" charset="0"/>
              </a:rPr>
              <a:t>共</a:t>
            </a:r>
            <a:r>
              <a:rPr lang="en-US" altLang="zh-CN" sz="1800" dirty="0">
                <a:effectLst/>
                <a:ea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个数字对应</a:t>
            </a:r>
            <a:r>
              <a:rPr lang="en-US" altLang="zh-CN" sz="1800" dirty="0">
                <a:effectLst/>
                <a:ea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个数字密码单元，在数字输入按键上方有实时反应按键按下情况的四个输入小圆，在数字密码锁最上方有中文提示“请输入锁屏密码”样式提醒，</a:t>
            </a:r>
            <a:endParaRPr lang="zh-CN" altLang="en-US" dirty="0"/>
          </a:p>
        </p:txBody>
      </p:sp>
    </p:spTree>
    <p:extLst>
      <p:ext uri="{BB962C8B-B14F-4D97-AF65-F5344CB8AC3E}">
        <p14:creationId xmlns:p14="http://schemas.microsoft.com/office/powerpoint/2010/main" val="3357629461"/>
      </p:ext>
    </p:extLst>
  </p:cSld>
  <p:clrMapOvr>
    <a:masterClrMapping/>
  </p:clrMapOvr>
  <p:transition spd="slow" advClick="0" advTm="3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zh-CN" altLang="en-US" sz="2800" dirty="0">
                  <a:solidFill>
                    <a:schemeClr val="bg1"/>
                  </a:solidFill>
                  <a:cs typeface="+mn-ea"/>
                  <a:sym typeface="+mn-lt"/>
                </a:rPr>
                <a:t>锁屏界面</a:t>
              </a: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pic>
        <p:nvPicPr>
          <p:cNvPr id="2" name="图片 1">
            <a:extLst>
              <a:ext uri="{FF2B5EF4-FFF2-40B4-BE49-F238E27FC236}">
                <a16:creationId xmlns:a16="http://schemas.microsoft.com/office/drawing/2014/main" id="{0264A83B-9E6A-7896-6C48-9C3CBE5A5F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564" y="2077594"/>
            <a:ext cx="5235442" cy="3125919"/>
          </a:xfrm>
          <a:prstGeom prst="rect">
            <a:avLst/>
          </a:prstGeom>
          <a:noFill/>
          <a:ln>
            <a:noFill/>
          </a:ln>
        </p:spPr>
      </p:pic>
      <p:pic>
        <p:nvPicPr>
          <p:cNvPr id="5" name="图片 4">
            <a:extLst>
              <a:ext uri="{FF2B5EF4-FFF2-40B4-BE49-F238E27FC236}">
                <a16:creationId xmlns:a16="http://schemas.microsoft.com/office/drawing/2014/main" id="{98DF161D-8065-818C-9C3D-CA25C86290A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346" y="997002"/>
            <a:ext cx="3125920" cy="5212606"/>
          </a:xfrm>
          <a:prstGeom prst="rect">
            <a:avLst/>
          </a:prstGeom>
          <a:noFill/>
          <a:ln>
            <a:noFill/>
          </a:ln>
        </p:spPr>
      </p:pic>
      <p:sp>
        <p:nvSpPr>
          <p:cNvPr id="9" name="文本框 8">
            <a:extLst>
              <a:ext uri="{FF2B5EF4-FFF2-40B4-BE49-F238E27FC236}">
                <a16:creationId xmlns:a16="http://schemas.microsoft.com/office/drawing/2014/main" id="{92B754CA-A590-724B-9FC8-A060F96B6FDE}"/>
              </a:ext>
            </a:extLst>
          </p:cNvPr>
          <p:cNvSpPr txBox="1"/>
          <p:nvPr/>
        </p:nvSpPr>
        <p:spPr>
          <a:xfrm>
            <a:off x="8308526" y="1910714"/>
            <a:ext cx="2908114" cy="2585323"/>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本次功能设置了密码错误提示以及密码正确进入两个提示环节，并且设有蜂鸣器提示功能：当密码输入正确后，蜂鸣器短暂急速鸣声后停止，进入主菜单</a:t>
            </a:r>
            <a:r>
              <a:rPr lang="en-US" altLang="zh-CN" sz="1800" dirty="0">
                <a:effectLst/>
                <a:ea typeface="等线" panose="02010600030101010101" pitchFamily="2" charset="-122"/>
                <a:cs typeface="Times New Roman" panose="02020603050405020304" pitchFamily="18" charset="0"/>
              </a:rPr>
              <a:t>UI</a:t>
            </a:r>
            <a:r>
              <a:rPr lang="zh-CN" altLang="zh-CN" sz="1800" dirty="0">
                <a:effectLst/>
                <a:ea typeface="等线" panose="02010600030101010101" pitchFamily="2" charset="-122"/>
                <a:cs typeface="Times New Roman" panose="02020603050405020304" pitchFamily="18" charset="0"/>
              </a:rPr>
              <a:t>界面；当密码输入错误，蜂鸣器长鸣后返回锁屏界面，用户需重新输入。</a:t>
            </a:r>
            <a:endParaRPr lang="zh-CN" altLang="en-US" dirty="0"/>
          </a:p>
        </p:txBody>
      </p:sp>
    </p:spTree>
    <p:extLst>
      <p:ext uri="{BB962C8B-B14F-4D97-AF65-F5344CB8AC3E}">
        <p14:creationId xmlns:p14="http://schemas.microsoft.com/office/powerpoint/2010/main" val="1287197992"/>
      </p:ext>
    </p:extLst>
  </p:cSld>
  <p:clrMapOvr>
    <a:masterClrMapping/>
  </p:clrMapOvr>
  <p:transition spd="slow" advClick="0" advTm="3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530" y="466090"/>
            <a:ext cx="11187430" cy="5985510"/>
          </a:xfrm>
          <a:prstGeom prst="rect">
            <a:avLst/>
          </a:prstGeom>
          <a:noFill/>
          <a:ln w="28575">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251270" y="172357"/>
            <a:ext cx="3722006" cy="671830"/>
            <a:chOff x="4643565" y="172357"/>
            <a:chExt cx="3722006" cy="671830"/>
          </a:xfrm>
        </p:grpSpPr>
        <p:grpSp>
          <p:nvGrpSpPr>
            <p:cNvPr id="32" name="组合 31"/>
            <p:cNvGrpSpPr/>
            <p:nvPr/>
          </p:nvGrpSpPr>
          <p:grpSpPr>
            <a:xfrm>
              <a:off x="4643565" y="172357"/>
              <a:ext cx="3029854" cy="671830"/>
              <a:chOff x="4643565" y="172357"/>
              <a:chExt cx="3029854" cy="671830"/>
            </a:xfrm>
          </p:grpSpPr>
          <p:sp>
            <p:nvSpPr>
              <p:cNvPr id="34" name="矩形: 圆角 33"/>
              <p:cNvSpPr/>
              <p:nvPr/>
            </p:nvSpPr>
            <p:spPr>
              <a:xfrm>
                <a:off x="4948993" y="219982"/>
                <a:ext cx="2724426" cy="604427"/>
              </a:xfrm>
              <a:prstGeom prst="roundRect">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643565" y="172357"/>
                <a:ext cx="671830" cy="671830"/>
                <a:chOff x="5189389" y="740337"/>
                <a:chExt cx="1994203" cy="1994203"/>
              </a:xfrm>
            </p:grpSpPr>
            <p:sp>
              <p:nvSpPr>
                <p:cNvPr id="36" name="椭圆 35"/>
                <p:cNvSpPr/>
                <p:nvPr/>
              </p:nvSpPr>
              <p:spPr>
                <a:xfrm>
                  <a:off x="5189389" y="740337"/>
                  <a:ext cx="1994203" cy="1994203"/>
                </a:xfrm>
                <a:prstGeom prst="ellipse">
                  <a:avLst/>
                </a:prstGeom>
                <a:solidFill>
                  <a:schemeClr val="bg1"/>
                </a:solidFill>
                <a:ln w="63500">
                  <a:solidFill>
                    <a:srgbClr val="06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black-graduation-cap-tool-of-university-student-for-head_43132"/>
                <p:cNvSpPr/>
                <p:nvPr/>
              </p:nvSpPr>
              <p:spPr>
                <a:xfrm>
                  <a:off x="5584843" y="1378248"/>
                  <a:ext cx="1191952" cy="747486"/>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35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sp>
          <p:nvSpPr>
            <p:cNvPr id="33" name="文本框 32"/>
            <p:cNvSpPr txBox="1"/>
            <p:nvPr/>
          </p:nvSpPr>
          <p:spPr>
            <a:xfrm>
              <a:off x="5455201" y="254754"/>
              <a:ext cx="2910370" cy="521970"/>
            </a:xfrm>
            <a:prstGeom prst="rect">
              <a:avLst/>
            </a:prstGeom>
            <a:noFill/>
          </p:spPr>
          <p:txBody>
            <a:bodyPr wrap="square" rtlCol="0">
              <a:spAutoFit/>
            </a:bodyPr>
            <a:lstStyle/>
            <a:p>
              <a:r>
                <a:rPr lang="zh-CN" altLang="en-US" sz="2800" dirty="0">
                  <a:solidFill>
                    <a:schemeClr val="bg1"/>
                  </a:solidFill>
                  <a:cs typeface="+mn-ea"/>
                  <a:sym typeface="+mn-lt"/>
                </a:rPr>
                <a:t>主菜单界面</a:t>
              </a:r>
            </a:p>
          </p:txBody>
        </p:sp>
      </p:grpSp>
      <p:grpSp>
        <p:nvGrpSpPr>
          <p:cNvPr id="46" name="组合 45"/>
          <p:cNvGrpSpPr/>
          <p:nvPr/>
        </p:nvGrpSpPr>
        <p:grpSpPr>
          <a:xfrm>
            <a:off x="10227945" y="-594360"/>
            <a:ext cx="1065530" cy="2211070"/>
            <a:chOff x="16107" y="-936"/>
            <a:chExt cx="1678" cy="3482"/>
          </a:xfrm>
        </p:grpSpPr>
        <p:sp>
          <p:nvSpPr>
            <p:cNvPr id="44" name="燕尾形 43"/>
            <p:cNvSpPr/>
            <p:nvPr/>
          </p:nvSpPr>
          <p:spPr>
            <a:xfrm rot="16200000">
              <a:off x="15205" y="-34"/>
              <a:ext cx="3482" cy="1678"/>
            </a:xfrm>
            <a:prstGeom prst="chevron">
              <a:avLst/>
            </a:prstGeom>
            <a:solidFill>
              <a:srgbClr val="06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descr="logo"/>
            <p:cNvPicPr>
              <a:picLocks noChangeAspect="1"/>
            </p:cNvPicPr>
            <p:nvPr/>
          </p:nvPicPr>
          <p:blipFill>
            <a:blip r:embed="rId3"/>
            <a:stretch>
              <a:fillRect/>
            </a:stretch>
          </p:blipFill>
          <p:spPr>
            <a:xfrm>
              <a:off x="16335" y="271"/>
              <a:ext cx="1222" cy="1186"/>
            </a:xfrm>
            <a:prstGeom prst="rect">
              <a:avLst/>
            </a:prstGeom>
          </p:spPr>
        </p:pic>
      </p:grpSp>
      <p:pic>
        <p:nvPicPr>
          <p:cNvPr id="2" name="图片 1">
            <a:extLst>
              <a:ext uri="{FF2B5EF4-FFF2-40B4-BE49-F238E27FC236}">
                <a16:creationId xmlns:a16="http://schemas.microsoft.com/office/drawing/2014/main" id="{8F72CC17-7A52-ECA9-890A-E0653D754E1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3926" y="1854824"/>
            <a:ext cx="5091856" cy="3093311"/>
          </a:xfrm>
          <a:prstGeom prst="rect">
            <a:avLst/>
          </a:prstGeom>
          <a:noFill/>
          <a:ln>
            <a:noFill/>
          </a:ln>
        </p:spPr>
      </p:pic>
      <p:sp>
        <p:nvSpPr>
          <p:cNvPr id="8" name="文本框 7">
            <a:extLst>
              <a:ext uri="{FF2B5EF4-FFF2-40B4-BE49-F238E27FC236}">
                <a16:creationId xmlns:a16="http://schemas.microsoft.com/office/drawing/2014/main" id="{0252F88C-D6AD-B18D-BD6A-FB1712E800F1}"/>
              </a:ext>
            </a:extLst>
          </p:cNvPr>
          <p:cNvSpPr txBox="1"/>
          <p:nvPr/>
        </p:nvSpPr>
        <p:spPr>
          <a:xfrm>
            <a:off x="4396510" y="855551"/>
            <a:ext cx="4275909" cy="2031325"/>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本系统的主菜单交互界面共设置</a:t>
            </a:r>
            <a:r>
              <a:rPr lang="en-US" altLang="zh-CN" sz="1800" dirty="0">
                <a:effectLst/>
                <a:ea typeface="等线" panose="02010600030101010101" pitchFamily="2" charset="-122"/>
                <a:cs typeface="Times New Roman" panose="02020603050405020304" pitchFamily="18" charset="0"/>
              </a:rPr>
              <a:t>8</a:t>
            </a:r>
            <a:r>
              <a:rPr lang="zh-CN" altLang="zh-CN" sz="1800" dirty="0">
                <a:effectLst/>
                <a:ea typeface="等线" panose="02010600030101010101" pitchFamily="2" charset="-122"/>
                <a:cs typeface="Times New Roman" panose="02020603050405020304" pitchFamily="18" charset="0"/>
              </a:rPr>
              <a:t>个可交互功能，分别为相册、实时时钟、</a:t>
            </a:r>
            <a:r>
              <a:rPr lang="en-US" altLang="zh-CN" sz="1800" dirty="0">
                <a:effectLst/>
                <a:ea typeface="等线" panose="02010600030101010101" pitchFamily="2" charset="-122"/>
                <a:cs typeface="Times New Roman" panose="02020603050405020304" pitchFamily="18" charset="0"/>
              </a:rPr>
              <a:t>GPS</a:t>
            </a:r>
            <a:r>
              <a:rPr lang="zh-CN" altLang="zh-CN" sz="1800" dirty="0">
                <a:effectLst/>
                <a:ea typeface="等线" panose="02010600030101010101" pitchFamily="2" charset="-122"/>
                <a:cs typeface="Times New Roman" panose="02020603050405020304" pitchFamily="18" charset="0"/>
              </a:rPr>
              <a:t>定位获取、拨号盘模拟、温湿家居报警系统、</a:t>
            </a:r>
            <a:r>
              <a:rPr lang="en-US" altLang="zh-CN" sz="1800" dirty="0">
                <a:effectLst/>
                <a:ea typeface="等线" panose="02010600030101010101" pitchFamily="2" charset="-122"/>
                <a:cs typeface="Times New Roman" panose="02020603050405020304" pitchFamily="18" charset="0"/>
              </a:rPr>
              <a:t>MP3</a:t>
            </a:r>
            <a:r>
              <a:rPr lang="zh-CN" altLang="zh-CN" sz="1800" dirty="0">
                <a:effectLst/>
                <a:ea typeface="等线" panose="02010600030101010101" pitchFamily="2" charset="-122"/>
                <a:cs typeface="Times New Roman" panose="02020603050405020304" pitchFamily="18" charset="0"/>
              </a:rPr>
              <a:t>音乐功能、手电筒以及电机模拟功能</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在</a:t>
            </a:r>
            <a:r>
              <a:rPr lang="en-US" altLang="zh-CN" sz="1800" dirty="0">
                <a:effectLst/>
                <a:ea typeface="等线" panose="02010600030101010101" pitchFamily="2" charset="-122"/>
                <a:cs typeface="Times New Roman" panose="02020603050405020304" pitchFamily="18" charset="0"/>
              </a:rPr>
              <a:t>UI</a:t>
            </a:r>
            <a:r>
              <a:rPr lang="zh-CN" altLang="zh-CN" sz="1800" dirty="0">
                <a:effectLst/>
                <a:ea typeface="等线" panose="02010600030101010101" pitchFamily="2" charset="-122"/>
                <a:cs typeface="Times New Roman" panose="02020603050405020304" pitchFamily="18" charset="0"/>
              </a:rPr>
              <a:t>界面将各个功能图标按照尺寸以及颜色进行归一处理，以保持界面的美观性。</a:t>
            </a:r>
            <a:endParaRPr lang="zh-CN" altLang="en-US" dirty="0"/>
          </a:p>
        </p:txBody>
      </p:sp>
      <p:pic>
        <p:nvPicPr>
          <p:cNvPr id="9" name="图片 8">
            <a:extLst>
              <a:ext uri="{FF2B5EF4-FFF2-40B4-BE49-F238E27FC236}">
                <a16:creationId xmlns:a16="http://schemas.microsoft.com/office/drawing/2014/main" id="{1313A9E4-A314-8DD5-8243-4028C7C33B3E}"/>
              </a:ext>
            </a:extLst>
          </p:cNvPr>
          <p:cNvPicPr>
            <a:picLocks noChangeAspect="1"/>
          </p:cNvPicPr>
          <p:nvPr/>
        </p:nvPicPr>
        <p:blipFill>
          <a:blip r:embed="rId5"/>
          <a:stretch>
            <a:fillRect/>
          </a:stretch>
        </p:blipFill>
        <p:spPr>
          <a:xfrm>
            <a:off x="7348901" y="2546949"/>
            <a:ext cx="4356009" cy="3791342"/>
          </a:xfrm>
          <a:prstGeom prst="rect">
            <a:avLst/>
          </a:prstGeom>
        </p:spPr>
      </p:pic>
    </p:spTree>
    <p:extLst>
      <p:ext uri="{BB962C8B-B14F-4D97-AF65-F5344CB8AC3E}">
        <p14:creationId xmlns:p14="http://schemas.microsoft.com/office/powerpoint/2010/main" val="3126720655"/>
      </p:ext>
    </p:extLst>
  </p:cSld>
  <p:clrMapOvr>
    <a:masterClrMapping/>
  </p:clrMapOvr>
  <p:transition spd="slow" advClick="0" advTm="3000">
    <p:wipe/>
  </p:transition>
</p:sld>
</file>

<file path=ppt/tags/tag1.xml><?xml version="1.0" encoding="utf-8"?>
<p:tagLst xmlns:a="http://schemas.openxmlformats.org/drawingml/2006/main" xmlns:r="http://schemas.openxmlformats.org/officeDocument/2006/relationships" xmlns:p="http://schemas.openxmlformats.org/presentationml/2006/main">
  <p:tag name="ISLIDE.ICON" val="#837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145,&quot;width&quot;:1826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145,&quot;width&quot;:18264}"/>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145,&quot;width&quot;:18264}"/>
</p:tagLst>
</file>

<file path=ppt/tags/tag5.xml><?xml version="1.0" encoding="utf-8"?>
<p:tagLst xmlns:a="http://schemas.openxmlformats.org/drawingml/2006/main" xmlns:r="http://schemas.openxmlformats.org/officeDocument/2006/relationships" xmlns:p="http://schemas.openxmlformats.org/presentationml/2006/main">
  <p:tag name="ISLIDE.ICON" val="#8374;"/>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0C8667"/>
      </a:accent1>
      <a:accent2>
        <a:srgbClr val="0C8667"/>
      </a:accent2>
      <a:accent3>
        <a:srgbClr val="BC613B"/>
      </a:accent3>
      <a:accent4>
        <a:srgbClr val="0C8667"/>
      </a:accent4>
      <a:accent5>
        <a:srgbClr val="0C8667"/>
      </a:accent5>
      <a:accent6>
        <a:srgbClr val="BC613B"/>
      </a:accent6>
      <a:hlink>
        <a:srgbClr val="0563C1"/>
      </a:hlink>
      <a:folHlink>
        <a:srgbClr val="954F72"/>
      </a:folHlink>
    </a:clrScheme>
    <a:fontScheme name="v0ste14e">
      <a:majorFont>
        <a:latin typeface="字魂95号-手刻宋"/>
        <a:ea typeface="字魂95号-手刻宋"/>
        <a:cs typeface=""/>
      </a:majorFont>
      <a:minorFont>
        <a:latin typeface="字魂95号-手刻宋"/>
        <a:ea typeface="字魂95号-手刻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C8667"/>
    </a:accent1>
    <a:accent2>
      <a:srgbClr val="0C8667"/>
    </a:accent2>
    <a:accent3>
      <a:srgbClr val="BC613B"/>
    </a:accent3>
    <a:accent4>
      <a:srgbClr val="0C8667"/>
    </a:accent4>
    <a:accent5>
      <a:srgbClr val="0C8667"/>
    </a:accent5>
    <a:accent6>
      <a:srgbClr val="BC613B"/>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0C8667"/>
    </a:accent1>
    <a:accent2>
      <a:srgbClr val="0C8667"/>
    </a:accent2>
    <a:accent3>
      <a:srgbClr val="BC613B"/>
    </a:accent3>
    <a:accent4>
      <a:srgbClr val="0C8667"/>
    </a:accent4>
    <a:accent5>
      <a:srgbClr val="0C8667"/>
    </a:accent5>
    <a:accent6>
      <a:srgbClr val="BC613B"/>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0C8667"/>
    </a:accent1>
    <a:accent2>
      <a:srgbClr val="0C8667"/>
    </a:accent2>
    <a:accent3>
      <a:srgbClr val="BC613B"/>
    </a:accent3>
    <a:accent4>
      <a:srgbClr val="0C8667"/>
    </a:accent4>
    <a:accent5>
      <a:srgbClr val="0C8667"/>
    </a:accent5>
    <a:accent6>
      <a:srgbClr val="BC613B"/>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0C8667"/>
    </a:accent1>
    <a:accent2>
      <a:srgbClr val="0C8667"/>
    </a:accent2>
    <a:accent3>
      <a:srgbClr val="BC613B"/>
    </a:accent3>
    <a:accent4>
      <a:srgbClr val="0C8667"/>
    </a:accent4>
    <a:accent5>
      <a:srgbClr val="0C8667"/>
    </a:accent5>
    <a:accent6>
      <a:srgbClr val="BC613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336</TotalTime>
  <Words>1080</Words>
  <Application>Microsoft Office PowerPoint</Application>
  <PresentationFormat>宽屏</PresentationFormat>
  <Paragraphs>64</Paragraphs>
  <Slides>20</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等线</vt:lpstr>
      <vt:lpstr>宋体</vt:lpstr>
      <vt:lpstr>字魂125号-九州真书</vt:lpstr>
      <vt:lpstr>字魂95号-手刻宋</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顺禄 朱</cp:lastModifiedBy>
  <cp:revision>28</cp:revision>
  <dcterms:created xsi:type="dcterms:W3CDTF">2021-12-12T07:19:34Z</dcterms:created>
  <dcterms:modified xsi:type="dcterms:W3CDTF">2024-01-05T11:28:15Z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7AF4A7F98527446D8E375B5E957C4644</vt:lpwstr>
  </property>
  <property fmtid="{D5CDD505-2E9C-101B-9397-08002B2CF9AE}" pid="3" name="KSOProductBuildVer">
    <vt:lpwstr>2052-3.9.3.6359</vt:lpwstr>
  </property>
</Properties>
</file>